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EA3D5E-29F3-4CB3-80DA-0195862FDA27}" v="11" dt="2025-07-11T13:10:41.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3" autoAdjust="0"/>
    <p:restoredTop sz="94610"/>
  </p:normalViewPr>
  <p:slideViewPr>
    <p:cSldViewPr snapToGrid="0" snapToObjects="1">
      <p:cViewPr varScale="1">
        <p:scale>
          <a:sx n="69" d="100"/>
          <a:sy n="69" d="100"/>
        </p:scale>
        <p:origin x="48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tasharma993@gmail.com" userId="be4e545392a4e070" providerId="LiveId" clId="{6FEA3D5E-29F3-4CB3-80DA-0195862FDA27}"/>
    <pc:docChg chg="custSel modSld">
      <pc:chgData name="ishtasharma993@gmail.com" userId="be4e545392a4e070" providerId="LiveId" clId="{6FEA3D5E-29F3-4CB3-80DA-0195862FDA27}" dt="2025-07-11T13:11:03.445" v="65" actId="14100"/>
      <pc:docMkLst>
        <pc:docMk/>
      </pc:docMkLst>
      <pc:sldChg chg="addSp delSp modSp mod">
        <pc:chgData name="ishtasharma993@gmail.com" userId="be4e545392a4e070" providerId="LiveId" clId="{6FEA3D5E-29F3-4CB3-80DA-0195862FDA27}" dt="2025-07-11T13:07:30.135" v="27" actId="14100"/>
        <pc:sldMkLst>
          <pc:docMk/>
          <pc:sldMk cId="0" sldId="258"/>
        </pc:sldMkLst>
        <pc:picChg chg="del">
          <ac:chgData name="ishtasharma993@gmail.com" userId="be4e545392a4e070" providerId="LiveId" clId="{6FEA3D5E-29F3-4CB3-80DA-0195862FDA27}" dt="2025-07-11T13:04:38.502" v="0" actId="478"/>
          <ac:picMkLst>
            <pc:docMk/>
            <pc:sldMk cId="0" sldId="258"/>
            <ac:picMk id="7" creationId="{00000000-0000-0000-0000-000000000000}"/>
          </ac:picMkLst>
        </pc:picChg>
        <pc:picChg chg="del">
          <ac:chgData name="ishtasharma993@gmail.com" userId="be4e545392a4e070" providerId="LiveId" clId="{6FEA3D5E-29F3-4CB3-80DA-0195862FDA27}" dt="2025-07-11T13:04:41.051" v="1" actId="478"/>
          <ac:picMkLst>
            <pc:docMk/>
            <pc:sldMk cId="0" sldId="258"/>
            <ac:picMk id="8" creationId="{00000000-0000-0000-0000-000000000000}"/>
          </ac:picMkLst>
        </pc:picChg>
        <pc:picChg chg="del">
          <ac:chgData name="ishtasharma993@gmail.com" userId="be4e545392a4e070" providerId="LiveId" clId="{6FEA3D5E-29F3-4CB3-80DA-0195862FDA27}" dt="2025-07-11T13:04:42.179" v="2" actId="478"/>
          <ac:picMkLst>
            <pc:docMk/>
            <pc:sldMk cId="0" sldId="258"/>
            <ac:picMk id="9" creationId="{00000000-0000-0000-0000-000000000000}"/>
          </ac:picMkLst>
        </pc:picChg>
        <pc:picChg chg="del">
          <ac:chgData name="ishtasharma993@gmail.com" userId="be4e545392a4e070" providerId="LiveId" clId="{6FEA3D5E-29F3-4CB3-80DA-0195862FDA27}" dt="2025-07-11T13:04:43.240" v="3" actId="478"/>
          <ac:picMkLst>
            <pc:docMk/>
            <pc:sldMk cId="0" sldId="258"/>
            <ac:picMk id="10" creationId="{00000000-0000-0000-0000-000000000000}"/>
          </ac:picMkLst>
        </pc:picChg>
        <pc:picChg chg="add mod">
          <ac:chgData name="ishtasharma993@gmail.com" userId="be4e545392a4e070" providerId="LiveId" clId="{6FEA3D5E-29F3-4CB3-80DA-0195862FDA27}" dt="2025-07-11T13:05:47.430" v="11" actId="14100"/>
          <ac:picMkLst>
            <pc:docMk/>
            <pc:sldMk cId="0" sldId="258"/>
            <ac:picMk id="13" creationId="{C542163C-B03E-1B78-AFF9-5C16C638E1EE}"/>
          </ac:picMkLst>
        </pc:picChg>
        <pc:picChg chg="add del mod">
          <ac:chgData name="ishtasharma993@gmail.com" userId="be4e545392a4e070" providerId="LiveId" clId="{6FEA3D5E-29F3-4CB3-80DA-0195862FDA27}" dt="2025-07-11T13:07:01.626" v="21" actId="478"/>
          <ac:picMkLst>
            <pc:docMk/>
            <pc:sldMk cId="0" sldId="258"/>
            <ac:picMk id="15" creationId="{F6B43FB6-2B62-1165-F69A-45BD73AFA2E7}"/>
          </ac:picMkLst>
        </pc:picChg>
        <pc:picChg chg="add mod">
          <ac:chgData name="ishtasharma993@gmail.com" userId="be4e545392a4e070" providerId="LiveId" clId="{6FEA3D5E-29F3-4CB3-80DA-0195862FDA27}" dt="2025-07-11T13:07:30.135" v="27" actId="14100"/>
          <ac:picMkLst>
            <pc:docMk/>
            <pc:sldMk cId="0" sldId="258"/>
            <ac:picMk id="17" creationId="{12F17082-9C3A-82D4-8F75-70522133AF6A}"/>
          </ac:picMkLst>
        </pc:picChg>
      </pc:sldChg>
      <pc:sldChg chg="addSp delSp modSp mod">
        <pc:chgData name="ishtasharma993@gmail.com" userId="be4e545392a4e070" providerId="LiveId" clId="{6FEA3D5E-29F3-4CB3-80DA-0195862FDA27}" dt="2025-07-11T13:08:51.391" v="41" actId="1076"/>
        <pc:sldMkLst>
          <pc:docMk/>
          <pc:sldMk cId="0" sldId="259"/>
        </pc:sldMkLst>
        <pc:picChg chg="mod">
          <ac:chgData name="ishtasharma993@gmail.com" userId="be4e545392a4e070" providerId="LiveId" clId="{6FEA3D5E-29F3-4CB3-80DA-0195862FDA27}" dt="2025-07-11T13:08:51.391" v="41" actId="1076"/>
          <ac:picMkLst>
            <pc:docMk/>
            <pc:sldMk cId="0" sldId="259"/>
            <ac:picMk id="21" creationId="{00000000-0000-0000-0000-000000000000}"/>
          </ac:picMkLst>
        </pc:picChg>
        <pc:picChg chg="add del mod">
          <ac:chgData name="ishtasharma993@gmail.com" userId="be4e545392a4e070" providerId="LiveId" clId="{6FEA3D5E-29F3-4CB3-80DA-0195862FDA27}" dt="2025-07-11T13:07:52.716" v="29" actId="478"/>
          <ac:picMkLst>
            <pc:docMk/>
            <pc:sldMk cId="0" sldId="259"/>
            <ac:picMk id="29" creationId="{F03BB533-20E9-D6AE-9159-7C14B4B40E08}"/>
          </ac:picMkLst>
        </pc:picChg>
        <pc:picChg chg="add del mod">
          <ac:chgData name="ishtasharma993@gmail.com" userId="be4e545392a4e070" providerId="LiveId" clId="{6FEA3D5E-29F3-4CB3-80DA-0195862FDA27}" dt="2025-07-11T13:08:05.444" v="31" actId="478"/>
          <ac:picMkLst>
            <pc:docMk/>
            <pc:sldMk cId="0" sldId="259"/>
            <ac:picMk id="31" creationId="{A80F1BAE-A307-0ED4-2830-66962E569F73}"/>
          </ac:picMkLst>
        </pc:picChg>
        <pc:picChg chg="add mod">
          <ac:chgData name="ishtasharma993@gmail.com" userId="be4e545392a4e070" providerId="LiveId" clId="{6FEA3D5E-29F3-4CB3-80DA-0195862FDA27}" dt="2025-07-11T13:08:45.232" v="40" actId="1076"/>
          <ac:picMkLst>
            <pc:docMk/>
            <pc:sldMk cId="0" sldId="259"/>
            <ac:picMk id="33" creationId="{AF114A64-4776-47D6-79A3-9990886E9B81}"/>
          </ac:picMkLst>
        </pc:picChg>
        <pc:picChg chg="add mod">
          <ac:chgData name="ishtasharma993@gmail.com" userId="be4e545392a4e070" providerId="LiveId" clId="{6FEA3D5E-29F3-4CB3-80DA-0195862FDA27}" dt="2025-07-11T13:08:39.221" v="39" actId="1076"/>
          <ac:picMkLst>
            <pc:docMk/>
            <pc:sldMk cId="0" sldId="259"/>
            <ac:picMk id="34" creationId="{208DDE99-3CB1-81C1-B091-589ACD63444B}"/>
          </ac:picMkLst>
        </pc:picChg>
      </pc:sldChg>
      <pc:sldChg chg="addSp delSp modSp mod">
        <pc:chgData name="ishtasharma993@gmail.com" userId="be4e545392a4e070" providerId="LiveId" clId="{6FEA3D5E-29F3-4CB3-80DA-0195862FDA27}" dt="2025-07-11T13:10:35.796" v="56" actId="1076"/>
        <pc:sldMkLst>
          <pc:docMk/>
          <pc:sldMk cId="0" sldId="264"/>
        </pc:sldMkLst>
        <pc:picChg chg="del">
          <ac:chgData name="ishtasharma993@gmail.com" userId="be4e545392a4e070" providerId="LiveId" clId="{6FEA3D5E-29F3-4CB3-80DA-0195862FDA27}" dt="2025-07-11T13:10:30.760" v="54" actId="478"/>
          <ac:picMkLst>
            <pc:docMk/>
            <pc:sldMk cId="0" sldId="264"/>
            <ac:picMk id="5" creationId="{00000000-0000-0000-0000-000000000000}"/>
          </ac:picMkLst>
        </pc:picChg>
        <pc:picChg chg="del">
          <ac:chgData name="ishtasharma993@gmail.com" userId="be4e545392a4e070" providerId="LiveId" clId="{6FEA3D5E-29F3-4CB3-80DA-0195862FDA27}" dt="2025-07-11T13:09:36.633" v="42" actId="478"/>
          <ac:picMkLst>
            <pc:docMk/>
            <pc:sldMk cId="0" sldId="264"/>
            <ac:picMk id="7" creationId="{00000000-0000-0000-0000-000000000000}"/>
          </ac:picMkLst>
        </pc:picChg>
        <pc:picChg chg="del">
          <ac:chgData name="ishtasharma993@gmail.com" userId="be4e545392a4e070" providerId="LiveId" clId="{6FEA3D5E-29F3-4CB3-80DA-0195862FDA27}" dt="2025-07-11T13:09:54.378" v="47" actId="478"/>
          <ac:picMkLst>
            <pc:docMk/>
            <pc:sldMk cId="0" sldId="264"/>
            <ac:picMk id="9" creationId="{00000000-0000-0000-0000-000000000000}"/>
          </ac:picMkLst>
        </pc:picChg>
        <pc:picChg chg="add mod">
          <ac:chgData name="ishtasharma993@gmail.com" userId="be4e545392a4e070" providerId="LiveId" clId="{6FEA3D5E-29F3-4CB3-80DA-0195862FDA27}" dt="2025-07-11T13:09:49.441" v="46" actId="1076"/>
          <ac:picMkLst>
            <pc:docMk/>
            <pc:sldMk cId="0" sldId="264"/>
            <ac:picMk id="13" creationId="{B834EA4A-49E3-2614-374D-3D455A3CF00D}"/>
          </ac:picMkLst>
        </pc:picChg>
        <pc:picChg chg="add del mod">
          <ac:chgData name="ishtasharma993@gmail.com" userId="be4e545392a4e070" providerId="LiveId" clId="{6FEA3D5E-29F3-4CB3-80DA-0195862FDA27}" dt="2025-07-11T13:10:08.595" v="49" actId="478"/>
          <ac:picMkLst>
            <pc:docMk/>
            <pc:sldMk cId="0" sldId="264"/>
            <ac:picMk id="15" creationId="{30B9FB3C-9F00-4696-2539-2FF5BC22A904}"/>
          </ac:picMkLst>
        </pc:picChg>
        <pc:picChg chg="add mod">
          <ac:chgData name="ishtasharma993@gmail.com" userId="be4e545392a4e070" providerId="LiveId" clId="{6FEA3D5E-29F3-4CB3-80DA-0195862FDA27}" dt="2025-07-11T13:10:35.796" v="56" actId="1076"/>
          <ac:picMkLst>
            <pc:docMk/>
            <pc:sldMk cId="0" sldId="264"/>
            <ac:picMk id="17" creationId="{FFA2C826-7439-909F-4964-2F5DEF2EED38}"/>
          </ac:picMkLst>
        </pc:picChg>
      </pc:sldChg>
      <pc:sldChg chg="addSp delSp modSp mod">
        <pc:chgData name="ishtasharma993@gmail.com" userId="be4e545392a4e070" providerId="LiveId" clId="{6FEA3D5E-29F3-4CB3-80DA-0195862FDA27}" dt="2025-07-11T13:11:03.445" v="65" actId="14100"/>
        <pc:sldMkLst>
          <pc:docMk/>
          <pc:sldMk cId="0" sldId="265"/>
        </pc:sldMkLst>
        <pc:picChg chg="del">
          <ac:chgData name="ishtasharma993@gmail.com" userId="be4e545392a4e070" providerId="LiveId" clId="{6FEA3D5E-29F3-4CB3-80DA-0195862FDA27}" dt="2025-07-11T13:10:40.585" v="57" actId="478"/>
          <ac:picMkLst>
            <pc:docMk/>
            <pc:sldMk cId="0" sldId="265"/>
            <ac:picMk id="14" creationId="{00000000-0000-0000-0000-000000000000}"/>
          </ac:picMkLst>
        </pc:picChg>
        <pc:picChg chg="add mod">
          <ac:chgData name="ishtasharma993@gmail.com" userId="be4e545392a4e070" providerId="LiveId" clId="{6FEA3D5E-29F3-4CB3-80DA-0195862FDA27}" dt="2025-07-11T13:11:03.445" v="65" actId="14100"/>
          <ac:picMkLst>
            <pc:docMk/>
            <pc:sldMk cId="0" sldId="265"/>
            <ac:picMk id="21" creationId="{DBAB1904-2867-5E48-54B4-BC80F33202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2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sha16/Emotion-Sensing-Learning-Assistant"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Emotion-Sensing Learning Assistant (ESLA)</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Empowering Educators, Engaging Students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7199" y="353258"/>
            <a:ext cx="3525560" cy="375761"/>
          </a:xfrm>
          <a:prstGeom prst="rect">
            <a:avLst/>
          </a:prstGeom>
          <a:noFill/>
          <a:ln/>
        </p:spPr>
        <p:txBody>
          <a:bodyPr wrap="none" lIns="0" tIns="0" rIns="0" bIns="0" rtlCol="0" anchor="t"/>
          <a:lstStyle/>
          <a:p>
            <a:pPr marL="0" indent="0" algn="l">
              <a:lnSpc>
                <a:spcPts val="2950"/>
              </a:lnSpc>
              <a:buNone/>
            </a:pPr>
            <a:r>
              <a:rPr lang="en-US" sz="2350" dirty="0">
                <a:solidFill>
                  <a:srgbClr val="FFFFFF"/>
                </a:solidFill>
                <a:latin typeface="Kanit" pitchFamily="34" charset="0"/>
                <a:ea typeface="Kanit" pitchFamily="34" charset="-122"/>
                <a:cs typeface="Kanit" pitchFamily="34" charset="-120"/>
              </a:rPr>
              <a:t>Outcomes &amp; Future Scope </a:t>
            </a:r>
            <a:endParaRPr lang="en-US" sz="2350" dirty="0"/>
          </a:p>
        </p:txBody>
      </p:sp>
      <p:sp>
        <p:nvSpPr>
          <p:cNvPr id="3" name="Text 1"/>
          <p:cNvSpPr/>
          <p:nvPr/>
        </p:nvSpPr>
        <p:spPr>
          <a:xfrm>
            <a:off x="447199" y="984528"/>
            <a:ext cx="13736003"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ESLA has demonstrated significant potential in enhancing digital learning:</a:t>
            </a:r>
            <a:endParaRPr lang="en-US" sz="1000" dirty="0"/>
          </a:p>
        </p:txBody>
      </p:sp>
      <p:sp>
        <p:nvSpPr>
          <p:cNvPr id="4" name="Shape 2"/>
          <p:cNvSpPr/>
          <p:nvPr/>
        </p:nvSpPr>
        <p:spPr>
          <a:xfrm>
            <a:off x="447199" y="1332548"/>
            <a:ext cx="6804065" cy="761762"/>
          </a:xfrm>
          <a:prstGeom prst="roundRect">
            <a:avLst>
              <a:gd name="adj" fmla="val 2516"/>
            </a:avLst>
          </a:prstGeom>
          <a:solidFill>
            <a:srgbClr val="2F2B54"/>
          </a:solidFill>
          <a:ln/>
        </p:spPr>
      </p:sp>
      <p:sp>
        <p:nvSpPr>
          <p:cNvPr id="5" name="Text 3"/>
          <p:cNvSpPr/>
          <p:nvPr/>
        </p:nvSpPr>
        <p:spPr>
          <a:xfrm>
            <a:off x="574953" y="1460302"/>
            <a:ext cx="1804035" cy="225385"/>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Overall Accuracy: 56%</a:t>
            </a:r>
            <a:endParaRPr lang="en-US" sz="1400" dirty="0"/>
          </a:p>
        </p:txBody>
      </p:sp>
      <p:sp>
        <p:nvSpPr>
          <p:cNvPr id="6" name="Text 4"/>
          <p:cNvSpPr/>
          <p:nvPr/>
        </p:nvSpPr>
        <p:spPr>
          <a:xfrm>
            <a:off x="574953" y="1762244"/>
            <a:ext cx="6548557"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Combined facial and voice emotion detection achieves high reliability.</a:t>
            </a:r>
            <a:endParaRPr lang="en-US" sz="1000" dirty="0"/>
          </a:p>
        </p:txBody>
      </p:sp>
      <p:sp>
        <p:nvSpPr>
          <p:cNvPr id="7" name="Shape 5"/>
          <p:cNvSpPr/>
          <p:nvPr/>
        </p:nvSpPr>
        <p:spPr>
          <a:xfrm>
            <a:off x="7379018" y="1332548"/>
            <a:ext cx="6804184" cy="761762"/>
          </a:xfrm>
          <a:prstGeom prst="roundRect">
            <a:avLst>
              <a:gd name="adj" fmla="val 2516"/>
            </a:avLst>
          </a:prstGeom>
          <a:solidFill>
            <a:srgbClr val="2F2B54"/>
          </a:solidFill>
          <a:ln/>
        </p:spPr>
      </p:sp>
      <p:sp>
        <p:nvSpPr>
          <p:cNvPr id="8" name="Text 6"/>
          <p:cNvSpPr/>
          <p:nvPr/>
        </p:nvSpPr>
        <p:spPr>
          <a:xfrm>
            <a:off x="7506772" y="1460302"/>
            <a:ext cx="2518648" cy="225385"/>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Enhanced Student Engagement</a:t>
            </a:r>
            <a:endParaRPr lang="en-US" sz="1400" dirty="0"/>
          </a:p>
        </p:txBody>
      </p:sp>
      <p:sp>
        <p:nvSpPr>
          <p:cNvPr id="9" name="Text 7"/>
          <p:cNvSpPr/>
          <p:nvPr/>
        </p:nvSpPr>
        <p:spPr>
          <a:xfrm>
            <a:off x="7506772" y="1762244"/>
            <a:ext cx="6548676"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Real-time feedback empowers educators to adapt and maintain student focus.</a:t>
            </a:r>
            <a:endParaRPr lang="en-US" sz="1000" dirty="0"/>
          </a:p>
        </p:txBody>
      </p:sp>
      <p:sp>
        <p:nvSpPr>
          <p:cNvPr id="10" name="Text 8"/>
          <p:cNvSpPr/>
          <p:nvPr/>
        </p:nvSpPr>
        <p:spPr>
          <a:xfrm>
            <a:off x="447199" y="2285881"/>
            <a:ext cx="2405420" cy="300633"/>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Kanit" pitchFamily="34" charset="0"/>
                <a:ea typeface="Kanit" pitchFamily="34" charset="-122"/>
                <a:cs typeface="Kanit" pitchFamily="34" charset="-120"/>
              </a:rPr>
              <a:t>Future Enhancements</a:t>
            </a:r>
            <a:endParaRPr lang="en-US" sz="1850" dirty="0"/>
          </a:p>
        </p:txBody>
      </p:sp>
      <p:sp>
        <p:nvSpPr>
          <p:cNvPr id="11" name="Text 9"/>
          <p:cNvSpPr/>
          <p:nvPr/>
        </p:nvSpPr>
        <p:spPr>
          <a:xfrm>
            <a:off x="447199" y="277808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LMS Integration:</a:t>
            </a:r>
            <a:r>
              <a:rPr lang="en-US" sz="1000" dirty="0">
                <a:solidFill>
                  <a:srgbClr val="D9E1FF"/>
                </a:solidFill>
                <a:latin typeface="Martel Sans Light" pitchFamily="34" charset="0"/>
                <a:ea typeface="Martel Sans Light" pitchFamily="34" charset="-122"/>
                <a:cs typeface="Martel Sans Light" pitchFamily="34" charset="-120"/>
              </a:rPr>
              <a:t> Seamless integration with popular Learning Management Systems like Moodle or Canvas.</a:t>
            </a:r>
            <a:endParaRPr lang="en-US" sz="1000" dirty="0"/>
          </a:p>
        </p:txBody>
      </p:sp>
      <p:sp>
        <p:nvSpPr>
          <p:cNvPr id="12" name="Text 10"/>
          <p:cNvSpPr/>
          <p:nvPr/>
        </p:nvSpPr>
        <p:spPr>
          <a:xfrm>
            <a:off x="447199" y="302704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Multilingual Support:</a:t>
            </a:r>
            <a:r>
              <a:rPr lang="en-US" sz="1000" dirty="0">
                <a:solidFill>
                  <a:srgbClr val="D9E1FF"/>
                </a:solidFill>
                <a:latin typeface="Martel Sans Light" pitchFamily="34" charset="0"/>
                <a:ea typeface="Martel Sans Light" pitchFamily="34" charset="-122"/>
                <a:cs typeface="Martel Sans Light" pitchFamily="34" charset="-120"/>
              </a:rPr>
              <a:t> Expanding voice emotion detection to support multiple languages.</a:t>
            </a:r>
            <a:endParaRPr lang="en-US" sz="1000" dirty="0"/>
          </a:p>
        </p:txBody>
      </p:sp>
      <p:sp>
        <p:nvSpPr>
          <p:cNvPr id="13" name="Text 11"/>
          <p:cNvSpPr/>
          <p:nvPr/>
        </p:nvSpPr>
        <p:spPr>
          <a:xfrm>
            <a:off x="447199" y="327600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Docker Deployment:</a:t>
            </a:r>
            <a:r>
              <a:rPr lang="en-US" sz="1000" dirty="0">
                <a:solidFill>
                  <a:srgbClr val="D9E1FF"/>
                </a:solidFill>
                <a:latin typeface="Martel Sans Light" pitchFamily="34" charset="0"/>
                <a:ea typeface="Martel Sans Light" pitchFamily="34" charset="-122"/>
                <a:cs typeface="Martel Sans Light" pitchFamily="34" charset="-120"/>
              </a:rPr>
              <a:t> Simplifying deployment and scalability through containerization.</a:t>
            </a:r>
            <a:endParaRPr lang="en-US" sz="1000" dirty="0"/>
          </a:p>
        </p:txBody>
      </p:sp>
      <p:sp>
        <p:nvSpPr>
          <p:cNvPr id="15" name="Text 12"/>
          <p:cNvSpPr/>
          <p:nvPr/>
        </p:nvSpPr>
        <p:spPr>
          <a:xfrm>
            <a:off x="447199" y="5679281"/>
            <a:ext cx="13736003" cy="204311"/>
          </a:xfrm>
          <a:prstGeom prst="rect">
            <a:avLst/>
          </a:prstGeom>
          <a:noFill/>
          <a:ln/>
        </p:spPr>
        <p:txBody>
          <a:bodyPr wrap="none" lIns="0" tIns="0" rIns="0" bIns="0" rtlCol="0" anchor="t"/>
          <a:lstStyle/>
          <a:p>
            <a:pPr marL="0" indent="0" algn="l">
              <a:lnSpc>
                <a:spcPts val="1600"/>
              </a:lnSpc>
              <a:buNone/>
            </a:pPr>
            <a:endParaRPr lang="en-US" sz="1000" dirty="0"/>
          </a:p>
        </p:txBody>
      </p:sp>
      <p:sp>
        <p:nvSpPr>
          <p:cNvPr id="16" name="Text 13"/>
          <p:cNvSpPr/>
          <p:nvPr/>
        </p:nvSpPr>
        <p:spPr>
          <a:xfrm>
            <a:off x="447199" y="6027301"/>
            <a:ext cx="13736003" cy="408623"/>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17" name="Text 14"/>
          <p:cNvSpPr/>
          <p:nvPr/>
        </p:nvSpPr>
        <p:spPr>
          <a:xfrm>
            <a:off x="447199" y="6627495"/>
            <a:ext cx="2405420" cy="300633"/>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Kanit" pitchFamily="34" charset="0"/>
                <a:ea typeface="Kanit" pitchFamily="34" charset="-122"/>
                <a:cs typeface="Kanit" pitchFamily="34" charset="-120"/>
              </a:rPr>
              <a:t>Thank You!</a:t>
            </a:r>
            <a:endParaRPr lang="en-US" sz="1850" dirty="0"/>
          </a:p>
        </p:txBody>
      </p:sp>
      <p:sp>
        <p:nvSpPr>
          <p:cNvPr id="18" name="Text 15"/>
          <p:cNvSpPr/>
          <p:nvPr/>
        </p:nvSpPr>
        <p:spPr>
          <a:xfrm>
            <a:off x="447199" y="7119699"/>
            <a:ext cx="13736003" cy="408623"/>
          </a:xfrm>
          <a:prstGeom prst="rect">
            <a:avLst/>
          </a:prstGeom>
          <a:noFill/>
          <a:ln/>
        </p:spPr>
        <p:txBody>
          <a:bodyPr wrap="square" lIns="0" tIns="0" rIns="0" bIns="0" rtlCol="0" anchor="t"/>
          <a:lstStyle/>
          <a:p>
            <a:pPr marL="0" indent="0" algn="l">
              <a:lnSpc>
                <a:spcPts val="1600"/>
              </a:lnSpc>
              <a:buNone/>
            </a:pPr>
            <a:r>
              <a:rPr lang="en-US" sz="1000" b="1" dirty="0">
                <a:solidFill>
                  <a:srgbClr val="D9E1FF"/>
                </a:solidFill>
                <a:latin typeface="Martel Sans Light" pitchFamily="34" charset="0"/>
                <a:ea typeface="Martel Sans Light" pitchFamily="34" charset="-122"/>
                <a:cs typeface="Martel Sans Light" pitchFamily="34" charset="-120"/>
              </a:rPr>
              <a:t>GitHub:</a:t>
            </a:r>
            <a:r>
              <a:rPr lang="en-US" sz="1000" dirty="0">
                <a:solidFill>
                  <a:srgbClr val="D9E1FF"/>
                </a:solidFill>
                <a:latin typeface="Martel Sans Light" pitchFamily="34" charset="0"/>
                <a:ea typeface="Martel Sans Light" pitchFamily="34" charset="-122"/>
                <a:cs typeface="Martel Sans Light" pitchFamily="34" charset="-120"/>
              </a:rPr>
              <a:t> </a:t>
            </a:r>
            <a:r>
              <a:rPr lang="en-US" sz="1000" u="sng" dirty="0">
                <a:solidFill>
                  <a:srgbClr val="FD505F"/>
                </a:solidFill>
                <a:latin typeface="Martel Sans Light" pitchFamily="34" charset="0"/>
                <a:ea typeface="Martel Sans Light" pitchFamily="34" charset="-122"/>
                <a:cs typeface="Martel Sans Light" pitchFamily="34" charset="-120"/>
                <a:hlinkClick r:id="rId3">
                  <a:extLst>
                    <a:ext uri="{A12FA001-AC4F-418D-AE19-62706E023703}">
                      <ahyp:hlinkClr xmlns:ahyp="http://schemas.microsoft.com/office/drawing/2018/hyperlinkcolor" val="tx"/>
                    </a:ext>
                  </a:extLst>
                </a:hlinkClick>
              </a:rPr>
              <a:t>https://github.com/Saisha16/Emotion-Sensing-Learning-Assistant</a:t>
            </a:r>
            <a:endParaRPr lang="en-US" sz="1000" dirty="0"/>
          </a:p>
        </p:txBody>
      </p:sp>
      <p:sp>
        <p:nvSpPr>
          <p:cNvPr id="19" name="Text 16"/>
          <p:cNvSpPr/>
          <p:nvPr/>
        </p:nvSpPr>
        <p:spPr>
          <a:xfrm>
            <a:off x="447199" y="7672030"/>
            <a:ext cx="13736003"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 </a:t>
            </a:r>
            <a:r>
              <a:rPr lang="en-US" sz="1000" u="sng" dirty="0">
                <a:solidFill>
                  <a:srgbClr val="FD505F"/>
                </a:solidFill>
                <a:latin typeface="Martel Sans Light" pitchFamily="34" charset="0"/>
                <a:ea typeface="Martel Sans Light" pitchFamily="34" charset="-122"/>
                <a:cs typeface="Martel Sans Light" pitchFamily="34" charset="-120"/>
                <a:hlinkClick r:id="rId3">
                  <a:extLst>
                    <a:ext uri="{A12FA001-AC4F-418D-AE19-62706E023703}">
                      <ahyp:hlinkClr xmlns:ahyp="http://schemas.microsoft.com/office/drawing/2018/hyperlinkcolor" val="tx"/>
                    </a:ext>
                  </a:extLst>
                </a:hlinkClick>
              </a:rPr>
              <a:t>https://github.com/Ishta13/Emotion-Sensing-Learning-Assistant</a:t>
            </a:r>
            <a:endParaRPr lang="en-US" sz="1000" dirty="0"/>
          </a:p>
        </p:txBody>
      </p:sp>
      <p:pic>
        <p:nvPicPr>
          <p:cNvPr id="21" name="Picture 20">
            <a:extLst>
              <a:ext uri="{FF2B5EF4-FFF2-40B4-BE49-F238E27FC236}">
                <a16:creationId xmlns:a16="http://schemas.microsoft.com/office/drawing/2014/main" id="{DBAB1904-2867-5E48-54B4-BC80F332025D}"/>
              </a:ext>
            </a:extLst>
          </p:cNvPr>
          <p:cNvPicPr>
            <a:picLocks noChangeAspect="1"/>
          </p:cNvPicPr>
          <p:nvPr/>
        </p:nvPicPr>
        <p:blipFill>
          <a:blip r:embed="rId4"/>
          <a:stretch>
            <a:fillRect/>
          </a:stretch>
        </p:blipFill>
        <p:spPr>
          <a:xfrm>
            <a:off x="447199" y="3616167"/>
            <a:ext cx="5609063" cy="27400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395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Project Overview</a:t>
            </a:r>
            <a:endParaRPr lang="en-US" sz="4400" dirty="0"/>
          </a:p>
        </p:txBody>
      </p:sp>
      <p:sp>
        <p:nvSpPr>
          <p:cNvPr id="3" name="Text 1"/>
          <p:cNvSpPr/>
          <p:nvPr/>
        </p:nvSpPr>
        <p:spPr>
          <a:xfrm>
            <a:off x="837724" y="2722364"/>
            <a:ext cx="12954952" cy="2298144"/>
          </a:xfrm>
          <a:prstGeom prst="rect">
            <a:avLst/>
          </a:prstGeom>
          <a:noFill/>
          <a:ln/>
        </p:spPr>
        <p:txBody>
          <a:bodyPr wrap="square" lIns="0" tIns="0" rIns="0" bIns="0" rtlCol="0" anchor="t"/>
          <a:lstStyle/>
          <a:p>
            <a:pPr marL="0" indent="0" algn="l">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Project Title:</a:t>
            </a:r>
            <a:r>
              <a:rPr lang="en-US" sz="1850" dirty="0">
                <a:solidFill>
                  <a:srgbClr val="D9E1FF"/>
                </a:solidFill>
                <a:latin typeface="Martel Sans Light" pitchFamily="34" charset="0"/>
                <a:ea typeface="Martel Sans Light" pitchFamily="34" charset="-122"/>
                <a:cs typeface="Martel Sans Light" pitchFamily="34" charset="-120"/>
              </a:rPr>
              <a:t> Emotion-Sensing Learning Assistant (ESLA)</a:t>
            </a:r>
            <a:r>
              <a:rPr lang="en-US" sz="1850" b="1" dirty="0">
                <a:solidFill>
                  <a:srgbClr val="D9E1FF"/>
                </a:solidFill>
                <a:latin typeface="Martel Sans Light" pitchFamily="34" charset="0"/>
                <a:ea typeface="Martel Sans Light" pitchFamily="34" charset="-122"/>
                <a:cs typeface="Martel Sans Light" pitchFamily="34" charset="-120"/>
              </a:rPr>
              <a:t>Submission for:</a:t>
            </a:r>
            <a:r>
              <a:rPr lang="en-US" sz="1850" dirty="0">
                <a:solidFill>
                  <a:srgbClr val="D9E1FF"/>
                </a:solidFill>
                <a:latin typeface="Martel Sans Light" pitchFamily="34" charset="0"/>
                <a:ea typeface="Martel Sans Light" pitchFamily="34" charset="-122"/>
                <a:cs typeface="Martel Sans Light" pitchFamily="34" charset="-120"/>
              </a:rPr>
              <a:t> Intel Unnati Industrial Training 2025</a:t>
            </a:r>
            <a:r>
              <a:rPr lang="en-US" sz="1850" b="1" dirty="0">
                <a:solidFill>
                  <a:srgbClr val="D9E1FF"/>
                </a:solidFill>
                <a:latin typeface="Martel Sans Light" pitchFamily="34" charset="0"/>
                <a:ea typeface="Martel Sans Light" pitchFamily="34" charset="-122"/>
                <a:cs typeface="Martel Sans Light" pitchFamily="34" charset="-120"/>
              </a:rPr>
              <a:t>Team:</a:t>
            </a:r>
            <a:r>
              <a:rPr lang="en-US" sz="1850" dirty="0">
                <a:solidFill>
                  <a:srgbClr val="D9E1FF"/>
                </a:solidFill>
                <a:latin typeface="Martel Sans Light" pitchFamily="34" charset="0"/>
                <a:ea typeface="Martel Sans Light" pitchFamily="34" charset="-122"/>
                <a:cs typeface="Martel Sans Light" pitchFamily="34" charset="-120"/>
              </a:rPr>
              <a:t> I²nsane Coders</a:t>
            </a:r>
            <a:r>
              <a:rPr lang="en-US" sz="1850" b="1" dirty="0">
                <a:solidFill>
                  <a:srgbClr val="D9E1FF"/>
                </a:solidFill>
                <a:latin typeface="Martel Sans Light" pitchFamily="34" charset="0"/>
                <a:ea typeface="Martel Sans Light" pitchFamily="34" charset="-122"/>
                <a:cs typeface="Martel Sans Light" pitchFamily="34" charset="-120"/>
              </a:rPr>
              <a:t>Members:</a:t>
            </a:r>
            <a:r>
              <a:rPr lang="en-US" sz="1850" dirty="0">
                <a:solidFill>
                  <a:srgbClr val="D9E1FF"/>
                </a:solidFill>
                <a:latin typeface="Martel Sans Light" pitchFamily="34" charset="0"/>
                <a:ea typeface="Martel Sans Light" pitchFamily="34" charset="-122"/>
                <a:cs typeface="Martel Sans Light" pitchFamily="34" charset="-120"/>
              </a:rPr>
              <a:t> Isha Sahay (1NT23IS085), Ishta Sharma(1NT23IS086)</a:t>
            </a:r>
            <a:r>
              <a:rPr lang="en-US" sz="1850" b="1" dirty="0">
                <a:solidFill>
                  <a:srgbClr val="D9E1FF"/>
                </a:solidFill>
                <a:latin typeface="Martel Sans Light" pitchFamily="34" charset="0"/>
                <a:ea typeface="Martel Sans Light" pitchFamily="34" charset="-122"/>
                <a:cs typeface="Martel Sans Light" pitchFamily="34" charset="-120"/>
              </a:rPr>
              <a:t>Institution: Nitte Meenakshi Institute of TechnologyDate:</a:t>
            </a:r>
            <a:r>
              <a:rPr lang="en-US" sz="1850" dirty="0">
                <a:solidFill>
                  <a:srgbClr val="D9E1FF"/>
                </a:solidFill>
                <a:latin typeface="Martel Sans Light" pitchFamily="34" charset="0"/>
                <a:ea typeface="Martel Sans Light" pitchFamily="34" charset="-122"/>
                <a:cs typeface="Martel Sans Light" pitchFamily="34" charset="-120"/>
              </a:rPr>
              <a:t> July 11, 2025</a:t>
            </a:r>
            <a:endParaRPr lang="en-US" sz="1850" dirty="0"/>
          </a:p>
        </p:txBody>
      </p:sp>
      <p:sp>
        <p:nvSpPr>
          <p:cNvPr id="4" name="Shape 2"/>
          <p:cNvSpPr/>
          <p:nvPr/>
        </p:nvSpPr>
        <p:spPr>
          <a:xfrm>
            <a:off x="837724" y="5289709"/>
            <a:ext cx="12954952" cy="1400175"/>
          </a:xfrm>
          <a:prstGeom prst="roundRect">
            <a:avLst>
              <a:gd name="adj" fmla="val 2564"/>
            </a:avLst>
          </a:prstGeom>
          <a:solidFill>
            <a:srgbClr val="4C0107"/>
          </a:solidFill>
          <a:ln/>
        </p:spPr>
      </p:sp>
      <p:pic>
        <p:nvPicPr>
          <p:cNvPr id="5" name="Image 0" descr="preencoded.png"/>
          <p:cNvPicPr>
            <a:picLocks noChangeAspect="1"/>
          </p:cNvPicPr>
          <p:nvPr/>
        </p:nvPicPr>
        <p:blipFill>
          <a:blip r:embed="rId3"/>
          <a:stretch>
            <a:fillRect/>
          </a:stretch>
        </p:blipFill>
        <p:spPr>
          <a:xfrm>
            <a:off x="1077039" y="5623203"/>
            <a:ext cx="299204" cy="239316"/>
          </a:xfrm>
          <a:prstGeom prst="rect">
            <a:avLst/>
          </a:prstGeom>
        </p:spPr>
      </p:pic>
      <p:sp>
        <p:nvSpPr>
          <p:cNvPr id="6" name="Text 3"/>
          <p:cNvSpPr/>
          <p:nvPr/>
        </p:nvSpPr>
        <p:spPr>
          <a:xfrm>
            <a:off x="1615559" y="5588794"/>
            <a:ext cx="1193780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This presentation details ESLA, an innovative tool leveraging AI to enhance digital learning environments for Intel Unnati Industrial Training 2025.</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4947" y="412433"/>
            <a:ext cx="5404366" cy="441246"/>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Kanit" pitchFamily="34" charset="0"/>
                <a:ea typeface="Kanit" pitchFamily="34" charset="-122"/>
                <a:cs typeface="Kanit" pitchFamily="34" charset="-120"/>
              </a:rPr>
              <a:t>Introduction &amp; Problem Statement</a:t>
            </a:r>
            <a:endParaRPr lang="en-US" sz="2750" dirty="0"/>
          </a:p>
        </p:txBody>
      </p:sp>
      <p:sp>
        <p:nvSpPr>
          <p:cNvPr id="3" name="Text 1"/>
          <p:cNvSpPr/>
          <p:nvPr/>
        </p:nvSpPr>
        <p:spPr>
          <a:xfrm>
            <a:off x="524947" y="1228487"/>
            <a:ext cx="2117765" cy="264676"/>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Kanit" pitchFamily="34" charset="0"/>
                <a:ea typeface="Kanit" pitchFamily="34" charset="-122"/>
                <a:cs typeface="Kanit" pitchFamily="34" charset="-120"/>
              </a:rPr>
              <a:t>What is ESLA?</a:t>
            </a:r>
            <a:endParaRPr lang="en-US" sz="1650" dirty="0"/>
          </a:p>
        </p:txBody>
      </p:sp>
      <p:sp>
        <p:nvSpPr>
          <p:cNvPr id="4" name="Text 2"/>
          <p:cNvSpPr/>
          <p:nvPr/>
        </p:nvSpPr>
        <p:spPr>
          <a:xfrm>
            <a:off x="524947" y="1643063"/>
            <a:ext cx="6746677" cy="720090"/>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ESLA is an </a:t>
            </a:r>
            <a:r>
              <a:rPr lang="en-US" sz="1150" b="1" dirty="0">
                <a:solidFill>
                  <a:srgbClr val="D9E1FF"/>
                </a:solidFill>
                <a:latin typeface="Martel Sans Light" pitchFamily="34" charset="0"/>
                <a:ea typeface="Martel Sans Light" pitchFamily="34" charset="-122"/>
                <a:cs typeface="Martel Sans Light" pitchFamily="34" charset="-120"/>
              </a:rPr>
              <a:t>Emotion-Sensing Learning Assistant</a:t>
            </a:r>
            <a:r>
              <a:rPr lang="en-US" sz="1150" dirty="0">
                <a:solidFill>
                  <a:srgbClr val="D9E1FF"/>
                </a:solidFill>
                <a:latin typeface="Martel Sans Light" pitchFamily="34" charset="0"/>
                <a:ea typeface="Martel Sans Light" pitchFamily="34" charset="-122"/>
                <a:cs typeface="Martel Sans Light" pitchFamily="34" charset="-120"/>
              </a:rPr>
              <a:t>, an AI-powered system designed to provide real-time emotional feedback to educators in online learning environments. It detects and interprets student emotions through facial expressions and voice analysis.</a:t>
            </a:r>
            <a:endParaRPr lang="en-US" sz="1150" dirty="0"/>
          </a:p>
        </p:txBody>
      </p:sp>
      <p:sp>
        <p:nvSpPr>
          <p:cNvPr id="5" name="Text 3"/>
          <p:cNvSpPr/>
          <p:nvPr/>
        </p:nvSpPr>
        <p:spPr>
          <a:xfrm>
            <a:off x="524947" y="2513052"/>
            <a:ext cx="3402568" cy="264676"/>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Kanit" pitchFamily="34" charset="0"/>
                <a:ea typeface="Kanit" pitchFamily="34" charset="-122"/>
                <a:cs typeface="Kanit" pitchFamily="34" charset="-120"/>
              </a:rPr>
              <a:t>Importance of Emotional Awareness</a:t>
            </a:r>
            <a:endParaRPr lang="en-US" sz="1650" dirty="0"/>
          </a:p>
        </p:txBody>
      </p:sp>
      <p:sp>
        <p:nvSpPr>
          <p:cNvPr id="6" name="Text 4"/>
          <p:cNvSpPr/>
          <p:nvPr/>
        </p:nvSpPr>
        <p:spPr>
          <a:xfrm>
            <a:off x="524947" y="3027343"/>
            <a:ext cx="6746677" cy="720090"/>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Understanding student emotions is critical for effective teaching. In digital classrooms, non-verbal cues are often lost, making it challenging for educators to gauge engagement and comprehension.</a:t>
            </a:r>
            <a:endParaRPr lang="en-US" sz="1150" dirty="0"/>
          </a:p>
        </p:txBody>
      </p:sp>
      <p:sp>
        <p:nvSpPr>
          <p:cNvPr id="11" name="Text 5"/>
          <p:cNvSpPr/>
          <p:nvPr/>
        </p:nvSpPr>
        <p:spPr>
          <a:xfrm>
            <a:off x="524947" y="8258651"/>
            <a:ext cx="13580507" cy="240030"/>
          </a:xfrm>
          <a:prstGeom prst="rect">
            <a:avLst/>
          </a:prstGeom>
          <a:noFill/>
          <a:ln/>
        </p:spPr>
        <p:txBody>
          <a:bodyPr wrap="non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ESLA bridges this gap, providing insights that foster a more responsive and empathetic online learning experience.</a:t>
            </a:r>
            <a:endParaRPr lang="en-US" sz="1150" dirty="0"/>
          </a:p>
        </p:txBody>
      </p:sp>
      <p:pic>
        <p:nvPicPr>
          <p:cNvPr id="13" name="Picture 12">
            <a:extLst>
              <a:ext uri="{FF2B5EF4-FFF2-40B4-BE49-F238E27FC236}">
                <a16:creationId xmlns:a16="http://schemas.microsoft.com/office/drawing/2014/main" id="{C542163C-B03E-1B78-AFF9-5C16C638E1EE}"/>
              </a:ext>
            </a:extLst>
          </p:cNvPr>
          <p:cNvPicPr>
            <a:picLocks noChangeAspect="1"/>
          </p:cNvPicPr>
          <p:nvPr/>
        </p:nvPicPr>
        <p:blipFill>
          <a:blip r:embed="rId3"/>
          <a:stretch>
            <a:fillRect/>
          </a:stretch>
        </p:blipFill>
        <p:spPr>
          <a:xfrm>
            <a:off x="8413170" y="149693"/>
            <a:ext cx="4579434" cy="3597740"/>
          </a:xfrm>
          <a:prstGeom prst="rect">
            <a:avLst/>
          </a:prstGeom>
        </p:spPr>
      </p:pic>
      <p:pic>
        <p:nvPicPr>
          <p:cNvPr id="17" name="Picture 16">
            <a:extLst>
              <a:ext uri="{FF2B5EF4-FFF2-40B4-BE49-F238E27FC236}">
                <a16:creationId xmlns:a16="http://schemas.microsoft.com/office/drawing/2014/main" id="{12F17082-9C3A-82D4-8F75-70522133AF6A}"/>
              </a:ext>
            </a:extLst>
          </p:cNvPr>
          <p:cNvPicPr>
            <a:picLocks noChangeAspect="1"/>
          </p:cNvPicPr>
          <p:nvPr/>
        </p:nvPicPr>
        <p:blipFill>
          <a:blip r:embed="rId4"/>
          <a:stretch>
            <a:fillRect/>
          </a:stretch>
        </p:blipFill>
        <p:spPr>
          <a:xfrm>
            <a:off x="8413170" y="3747434"/>
            <a:ext cx="4579434" cy="38678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3162" y="544235"/>
            <a:ext cx="3584734" cy="448032"/>
          </a:xfrm>
          <a:prstGeom prst="rect">
            <a:avLst/>
          </a:prstGeom>
          <a:noFill/>
          <a:ln/>
        </p:spPr>
        <p:txBody>
          <a:bodyPr wrap="none" lIns="0" tIns="0" rIns="0" bIns="0" rtlCol="0" anchor="t"/>
          <a:lstStyle/>
          <a:p>
            <a:pPr marL="0" indent="0" algn="l">
              <a:lnSpc>
                <a:spcPts val="3500"/>
              </a:lnSpc>
              <a:buNone/>
            </a:pPr>
            <a:r>
              <a:rPr lang="en-US" sz="2800" dirty="0">
                <a:solidFill>
                  <a:srgbClr val="FFFFFF"/>
                </a:solidFill>
                <a:latin typeface="Kanit" pitchFamily="34" charset="0"/>
                <a:ea typeface="Kanit" pitchFamily="34" charset="-122"/>
                <a:cs typeface="Kanit" pitchFamily="34" charset="-120"/>
              </a:rPr>
              <a:t>Key Objectives</a:t>
            </a:r>
            <a:endParaRPr lang="en-US" sz="2800" dirty="0"/>
          </a:p>
        </p:txBody>
      </p:sp>
      <p:sp>
        <p:nvSpPr>
          <p:cNvPr id="3" name="Text 1"/>
          <p:cNvSpPr/>
          <p:nvPr/>
        </p:nvSpPr>
        <p:spPr>
          <a:xfrm>
            <a:off x="533162" y="1296948"/>
            <a:ext cx="13564076"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ESLA aims to revolutionize online education by achieving the following:</a:t>
            </a:r>
            <a:endParaRPr lang="en-US" sz="1150" dirty="0"/>
          </a:p>
        </p:txBody>
      </p:sp>
      <p:pic>
        <p:nvPicPr>
          <p:cNvPr id="4" name="Image 0" descr="preencoded.png"/>
          <p:cNvPicPr>
            <a:picLocks noChangeAspect="1"/>
          </p:cNvPicPr>
          <p:nvPr/>
        </p:nvPicPr>
        <p:blipFill>
          <a:blip r:embed="rId3"/>
          <a:stretch>
            <a:fillRect/>
          </a:stretch>
        </p:blipFill>
        <p:spPr>
          <a:xfrm>
            <a:off x="533162" y="1925360"/>
            <a:ext cx="6705838" cy="60960"/>
          </a:xfrm>
          <a:prstGeom prst="rect">
            <a:avLst/>
          </a:prstGeom>
        </p:spPr>
      </p:pic>
      <p:pic>
        <p:nvPicPr>
          <p:cNvPr id="5" name="Image 1" descr="preencoded.png"/>
          <p:cNvPicPr>
            <a:picLocks noChangeAspect="1"/>
          </p:cNvPicPr>
          <p:nvPr/>
        </p:nvPicPr>
        <p:blipFill>
          <a:blip r:embed="rId4"/>
          <a:stretch>
            <a:fillRect/>
          </a:stretch>
        </p:blipFill>
        <p:spPr>
          <a:xfrm>
            <a:off x="3657600" y="1712119"/>
            <a:ext cx="456962" cy="456962"/>
          </a:xfrm>
          <a:prstGeom prst="rect">
            <a:avLst/>
          </a:prstGeom>
        </p:spPr>
      </p:pic>
      <p:pic>
        <p:nvPicPr>
          <p:cNvPr id="6" name="Image 2" descr="preencoded.png"/>
          <p:cNvPicPr>
            <a:picLocks noChangeAspect="1"/>
          </p:cNvPicPr>
          <p:nvPr/>
        </p:nvPicPr>
        <p:blipFill>
          <a:blip r:embed="rId5"/>
          <a:stretch>
            <a:fillRect/>
          </a:stretch>
        </p:blipFill>
        <p:spPr>
          <a:xfrm>
            <a:off x="3794641" y="1826300"/>
            <a:ext cx="182761" cy="228481"/>
          </a:xfrm>
          <a:prstGeom prst="rect">
            <a:avLst/>
          </a:prstGeom>
        </p:spPr>
      </p:pic>
      <p:sp>
        <p:nvSpPr>
          <p:cNvPr id="7" name="Text 2"/>
          <p:cNvSpPr/>
          <p:nvPr/>
        </p:nvSpPr>
        <p:spPr>
          <a:xfrm>
            <a:off x="700683" y="2321481"/>
            <a:ext cx="2338983"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Real-time Emotion Detection</a:t>
            </a:r>
            <a:endParaRPr lang="en-US" sz="1400" dirty="0"/>
          </a:p>
        </p:txBody>
      </p:sp>
      <p:sp>
        <p:nvSpPr>
          <p:cNvPr id="8" name="Text 3"/>
          <p:cNvSpPr/>
          <p:nvPr/>
        </p:nvSpPr>
        <p:spPr>
          <a:xfrm>
            <a:off x="700683" y="2636758"/>
            <a:ext cx="6370796"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Detect emotions from student facial expressions and voice tones instantaneously.</a:t>
            </a:r>
            <a:endParaRPr lang="en-US" sz="1150" dirty="0"/>
          </a:p>
        </p:txBody>
      </p:sp>
      <p:pic>
        <p:nvPicPr>
          <p:cNvPr id="9" name="Image 3" descr="preencoded.png"/>
          <p:cNvPicPr>
            <a:picLocks noChangeAspect="1"/>
          </p:cNvPicPr>
          <p:nvPr/>
        </p:nvPicPr>
        <p:blipFill>
          <a:blip r:embed="rId6"/>
          <a:stretch>
            <a:fillRect/>
          </a:stretch>
        </p:blipFill>
        <p:spPr>
          <a:xfrm>
            <a:off x="700683" y="3051929"/>
            <a:ext cx="2071092" cy="907852"/>
          </a:xfrm>
          <a:prstGeom prst="rect">
            <a:avLst/>
          </a:prstGeom>
        </p:spPr>
      </p:pic>
      <p:sp>
        <p:nvSpPr>
          <p:cNvPr id="10" name="Text 4"/>
          <p:cNvSpPr/>
          <p:nvPr/>
        </p:nvSpPr>
        <p:spPr>
          <a:xfrm>
            <a:off x="700683" y="4131112"/>
            <a:ext cx="6370796" cy="243840"/>
          </a:xfrm>
          <a:prstGeom prst="rect">
            <a:avLst/>
          </a:prstGeom>
          <a:noFill/>
          <a:ln/>
        </p:spPr>
        <p:txBody>
          <a:bodyPr wrap="none" lIns="0" tIns="0" rIns="0" bIns="0" rtlCol="0" anchor="t"/>
          <a:lstStyle/>
          <a:p>
            <a:pPr marL="0" indent="0" algn="l">
              <a:lnSpc>
                <a:spcPts val="1900"/>
              </a:lnSpc>
              <a:buNone/>
            </a:pPr>
            <a:endParaRPr lang="en-US" sz="1150" dirty="0"/>
          </a:p>
        </p:txBody>
      </p:sp>
      <p:pic>
        <p:nvPicPr>
          <p:cNvPr id="11" name="Image 4" descr="preencoded.png"/>
          <p:cNvPicPr>
            <a:picLocks noChangeAspect="1"/>
          </p:cNvPicPr>
          <p:nvPr/>
        </p:nvPicPr>
        <p:blipFill>
          <a:blip r:embed="rId3"/>
          <a:stretch>
            <a:fillRect/>
          </a:stretch>
        </p:blipFill>
        <p:spPr>
          <a:xfrm>
            <a:off x="7391281" y="1925360"/>
            <a:ext cx="6705957" cy="60960"/>
          </a:xfrm>
          <a:prstGeom prst="rect">
            <a:avLst/>
          </a:prstGeom>
        </p:spPr>
      </p:pic>
      <p:pic>
        <p:nvPicPr>
          <p:cNvPr id="12" name="Image 5" descr="preencoded.png"/>
          <p:cNvPicPr>
            <a:picLocks noChangeAspect="1"/>
          </p:cNvPicPr>
          <p:nvPr/>
        </p:nvPicPr>
        <p:blipFill>
          <a:blip r:embed="rId4"/>
          <a:stretch>
            <a:fillRect/>
          </a:stretch>
        </p:blipFill>
        <p:spPr>
          <a:xfrm>
            <a:off x="10515719" y="1712119"/>
            <a:ext cx="456962" cy="456962"/>
          </a:xfrm>
          <a:prstGeom prst="rect">
            <a:avLst/>
          </a:prstGeom>
        </p:spPr>
      </p:pic>
      <p:pic>
        <p:nvPicPr>
          <p:cNvPr id="13" name="Image 6" descr="preencoded.png"/>
          <p:cNvPicPr>
            <a:picLocks noChangeAspect="1"/>
          </p:cNvPicPr>
          <p:nvPr/>
        </p:nvPicPr>
        <p:blipFill>
          <a:blip r:embed="rId7"/>
          <a:stretch>
            <a:fillRect/>
          </a:stretch>
        </p:blipFill>
        <p:spPr>
          <a:xfrm>
            <a:off x="10652760" y="1826300"/>
            <a:ext cx="182761" cy="228481"/>
          </a:xfrm>
          <a:prstGeom prst="rect">
            <a:avLst/>
          </a:prstGeom>
        </p:spPr>
      </p:pic>
      <p:sp>
        <p:nvSpPr>
          <p:cNvPr id="14" name="Text 5"/>
          <p:cNvSpPr/>
          <p:nvPr/>
        </p:nvSpPr>
        <p:spPr>
          <a:xfrm>
            <a:off x="7558802" y="2321481"/>
            <a:ext cx="2102287"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Suggest Engaging Content</a:t>
            </a:r>
            <a:endParaRPr lang="en-US" sz="1400" dirty="0"/>
          </a:p>
        </p:txBody>
      </p:sp>
      <p:sp>
        <p:nvSpPr>
          <p:cNvPr id="15" name="Text 6"/>
          <p:cNvSpPr/>
          <p:nvPr/>
        </p:nvSpPr>
        <p:spPr>
          <a:xfrm>
            <a:off x="7558802" y="2636758"/>
            <a:ext cx="6370915" cy="487680"/>
          </a:xfrm>
          <a:prstGeom prst="rect">
            <a:avLst/>
          </a:prstGeom>
          <a:noFill/>
          <a:ln/>
        </p:spPr>
        <p:txBody>
          <a:bodyPr wrap="squar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Provide educators with tailored suggestions for activities and content to re-engage students.</a:t>
            </a:r>
            <a:endParaRPr lang="en-US" sz="1150" dirty="0"/>
          </a:p>
        </p:txBody>
      </p:sp>
      <p:pic>
        <p:nvPicPr>
          <p:cNvPr id="16" name="Image 7" descr="preencoded.png"/>
          <p:cNvPicPr>
            <a:picLocks noChangeAspect="1"/>
          </p:cNvPicPr>
          <p:nvPr/>
        </p:nvPicPr>
        <p:blipFill>
          <a:blip r:embed="rId3"/>
          <a:stretch>
            <a:fillRect/>
          </a:stretch>
        </p:blipFill>
        <p:spPr>
          <a:xfrm>
            <a:off x="533162" y="4907994"/>
            <a:ext cx="6705838" cy="60960"/>
          </a:xfrm>
          <a:prstGeom prst="rect">
            <a:avLst/>
          </a:prstGeom>
        </p:spPr>
      </p:pic>
      <p:pic>
        <p:nvPicPr>
          <p:cNvPr id="17" name="Image 8" descr="preencoded.png"/>
          <p:cNvPicPr>
            <a:picLocks noChangeAspect="1"/>
          </p:cNvPicPr>
          <p:nvPr/>
        </p:nvPicPr>
        <p:blipFill>
          <a:blip r:embed="rId4"/>
          <a:stretch>
            <a:fillRect/>
          </a:stretch>
        </p:blipFill>
        <p:spPr>
          <a:xfrm>
            <a:off x="3657600" y="4694753"/>
            <a:ext cx="456962" cy="456962"/>
          </a:xfrm>
          <a:prstGeom prst="rect">
            <a:avLst/>
          </a:prstGeom>
        </p:spPr>
      </p:pic>
      <p:pic>
        <p:nvPicPr>
          <p:cNvPr id="18" name="Image 9" descr="preencoded.png"/>
          <p:cNvPicPr>
            <a:picLocks noChangeAspect="1"/>
          </p:cNvPicPr>
          <p:nvPr/>
        </p:nvPicPr>
        <p:blipFill>
          <a:blip r:embed="rId8"/>
          <a:stretch>
            <a:fillRect/>
          </a:stretch>
        </p:blipFill>
        <p:spPr>
          <a:xfrm>
            <a:off x="3794641" y="4808934"/>
            <a:ext cx="182761" cy="228481"/>
          </a:xfrm>
          <a:prstGeom prst="rect">
            <a:avLst/>
          </a:prstGeom>
        </p:spPr>
      </p:pic>
      <p:sp>
        <p:nvSpPr>
          <p:cNvPr id="19" name="Text 7"/>
          <p:cNvSpPr/>
          <p:nvPr/>
        </p:nvSpPr>
        <p:spPr>
          <a:xfrm>
            <a:off x="700683" y="5304115"/>
            <a:ext cx="2017871"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Visualize Emotion Trends</a:t>
            </a:r>
            <a:endParaRPr lang="en-US" sz="1400" dirty="0"/>
          </a:p>
        </p:txBody>
      </p:sp>
      <p:sp>
        <p:nvSpPr>
          <p:cNvPr id="20" name="Text 8"/>
          <p:cNvSpPr/>
          <p:nvPr/>
        </p:nvSpPr>
        <p:spPr>
          <a:xfrm>
            <a:off x="700683" y="5619393"/>
            <a:ext cx="6370796" cy="487680"/>
          </a:xfrm>
          <a:prstGeom prst="rect">
            <a:avLst/>
          </a:prstGeom>
          <a:noFill/>
          <a:ln/>
        </p:spPr>
        <p:txBody>
          <a:bodyPr wrap="squar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Display comprehensive emotion logs and trends over time for a holistic view of classroom sentiment.</a:t>
            </a:r>
            <a:endParaRPr lang="en-US" sz="1150" dirty="0"/>
          </a:p>
        </p:txBody>
      </p:sp>
      <p:pic>
        <p:nvPicPr>
          <p:cNvPr id="21" name="Image 10" descr="preencoded.png"/>
          <p:cNvPicPr>
            <a:picLocks noChangeAspect="1"/>
          </p:cNvPicPr>
          <p:nvPr/>
        </p:nvPicPr>
        <p:blipFill>
          <a:blip r:embed="rId9"/>
          <a:stretch>
            <a:fillRect/>
          </a:stretch>
        </p:blipFill>
        <p:spPr>
          <a:xfrm>
            <a:off x="7558802" y="6330911"/>
            <a:ext cx="1879997" cy="824151"/>
          </a:xfrm>
          <a:prstGeom prst="rect">
            <a:avLst/>
          </a:prstGeom>
        </p:spPr>
      </p:pic>
      <p:sp>
        <p:nvSpPr>
          <p:cNvPr id="22" name="Text 9"/>
          <p:cNvSpPr/>
          <p:nvPr/>
        </p:nvSpPr>
        <p:spPr>
          <a:xfrm>
            <a:off x="700683" y="7273885"/>
            <a:ext cx="6370796" cy="243840"/>
          </a:xfrm>
          <a:prstGeom prst="rect">
            <a:avLst/>
          </a:prstGeom>
          <a:noFill/>
          <a:ln/>
        </p:spPr>
        <p:txBody>
          <a:bodyPr wrap="none" lIns="0" tIns="0" rIns="0" bIns="0" rtlCol="0" anchor="t"/>
          <a:lstStyle/>
          <a:p>
            <a:pPr marL="0" indent="0" algn="l">
              <a:lnSpc>
                <a:spcPts val="1900"/>
              </a:lnSpc>
              <a:buNone/>
            </a:pPr>
            <a:endParaRPr lang="en-US" sz="1150" dirty="0"/>
          </a:p>
        </p:txBody>
      </p:sp>
      <p:pic>
        <p:nvPicPr>
          <p:cNvPr id="23" name="Image 11" descr="preencoded.png"/>
          <p:cNvPicPr>
            <a:picLocks noChangeAspect="1"/>
          </p:cNvPicPr>
          <p:nvPr/>
        </p:nvPicPr>
        <p:blipFill>
          <a:blip r:embed="rId3"/>
          <a:stretch>
            <a:fillRect/>
          </a:stretch>
        </p:blipFill>
        <p:spPr>
          <a:xfrm>
            <a:off x="7391281" y="4907994"/>
            <a:ext cx="6705957" cy="60960"/>
          </a:xfrm>
          <a:prstGeom prst="rect">
            <a:avLst/>
          </a:prstGeom>
        </p:spPr>
      </p:pic>
      <p:pic>
        <p:nvPicPr>
          <p:cNvPr id="24" name="Image 12" descr="preencoded.png"/>
          <p:cNvPicPr>
            <a:picLocks noChangeAspect="1"/>
          </p:cNvPicPr>
          <p:nvPr/>
        </p:nvPicPr>
        <p:blipFill>
          <a:blip r:embed="rId4"/>
          <a:stretch>
            <a:fillRect/>
          </a:stretch>
        </p:blipFill>
        <p:spPr>
          <a:xfrm>
            <a:off x="10515719" y="4694753"/>
            <a:ext cx="456962" cy="456962"/>
          </a:xfrm>
          <a:prstGeom prst="rect">
            <a:avLst/>
          </a:prstGeom>
        </p:spPr>
      </p:pic>
      <p:pic>
        <p:nvPicPr>
          <p:cNvPr id="25" name="Image 13" descr="preencoded.png"/>
          <p:cNvPicPr>
            <a:picLocks noChangeAspect="1"/>
          </p:cNvPicPr>
          <p:nvPr/>
        </p:nvPicPr>
        <p:blipFill>
          <a:blip r:embed="rId10"/>
          <a:stretch>
            <a:fillRect/>
          </a:stretch>
        </p:blipFill>
        <p:spPr>
          <a:xfrm>
            <a:off x="10652760" y="4808934"/>
            <a:ext cx="182761" cy="228481"/>
          </a:xfrm>
          <a:prstGeom prst="rect">
            <a:avLst/>
          </a:prstGeom>
        </p:spPr>
      </p:pic>
      <p:sp>
        <p:nvSpPr>
          <p:cNvPr id="26" name="Text 10"/>
          <p:cNvSpPr/>
          <p:nvPr/>
        </p:nvSpPr>
        <p:spPr>
          <a:xfrm>
            <a:off x="7558802" y="5304115"/>
            <a:ext cx="2215515"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Improve Teaching Feedback</a:t>
            </a:r>
            <a:endParaRPr lang="en-US" sz="1400" dirty="0"/>
          </a:p>
        </p:txBody>
      </p:sp>
      <p:sp>
        <p:nvSpPr>
          <p:cNvPr id="27" name="Text 11"/>
          <p:cNvSpPr/>
          <p:nvPr/>
        </p:nvSpPr>
        <p:spPr>
          <a:xfrm>
            <a:off x="7558802" y="5619393"/>
            <a:ext cx="6370915"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Empower educators with data-driven insights to refine their teaching methodologies.</a:t>
            </a:r>
            <a:endParaRPr lang="en-US" sz="1150" dirty="0"/>
          </a:p>
        </p:txBody>
      </p:sp>
      <p:pic>
        <p:nvPicPr>
          <p:cNvPr id="33" name="Picture 32">
            <a:extLst>
              <a:ext uri="{FF2B5EF4-FFF2-40B4-BE49-F238E27FC236}">
                <a16:creationId xmlns:a16="http://schemas.microsoft.com/office/drawing/2014/main" id="{AF114A64-4776-47D6-79A3-9990886E9B81}"/>
              </a:ext>
            </a:extLst>
          </p:cNvPr>
          <p:cNvPicPr>
            <a:picLocks noChangeAspect="1"/>
          </p:cNvPicPr>
          <p:nvPr/>
        </p:nvPicPr>
        <p:blipFill>
          <a:blip r:embed="rId11"/>
          <a:stretch>
            <a:fillRect/>
          </a:stretch>
        </p:blipFill>
        <p:spPr>
          <a:xfrm>
            <a:off x="7558802" y="3011566"/>
            <a:ext cx="2338984" cy="1004650"/>
          </a:xfrm>
          <a:prstGeom prst="rect">
            <a:avLst/>
          </a:prstGeom>
        </p:spPr>
      </p:pic>
      <p:pic>
        <p:nvPicPr>
          <p:cNvPr id="34" name="Picture 33">
            <a:extLst>
              <a:ext uri="{FF2B5EF4-FFF2-40B4-BE49-F238E27FC236}">
                <a16:creationId xmlns:a16="http://schemas.microsoft.com/office/drawing/2014/main" id="{208DDE99-3CB1-81C1-B091-589ACD63444B}"/>
              </a:ext>
            </a:extLst>
          </p:cNvPr>
          <p:cNvPicPr>
            <a:picLocks noChangeAspect="1"/>
          </p:cNvPicPr>
          <p:nvPr/>
        </p:nvPicPr>
        <p:blipFill>
          <a:blip r:embed="rId11"/>
          <a:stretch>
            <a:fillRect/>
          </a:stretch>
        </p:blipFill>
        <p:spPr>
          <a:xfrm>
            <a:off x="700682" y="6235183"/>
            <a:ext cx="2338984" cy="1004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2544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Technology Stack</a:t>
            </a:r>
            <a:endParaRPr lang="en-US" sz="4400" dirty="0"/>
          </a:p>
        </p:txBody>
      </p:sp>
      <p:sp>
        <p:nvSpPr>
          <p:cNvPr id="3" name="Text 1"/>
          <p:cNvSpPr/>
          <p:nvPr/>
        </p:nvSpPr>
        <p:spPr>
          <a:xfrm>
            <a:off x="837724" y="190821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ESLA leverages a robust combination of cutting-edge technologies to deliver its features:</a:t>
            </a:r>
            <a:endParaRPr lang="en-US" sz="1850" dirty="0"/>
          </a:p>
        </p:txBody>
      </p:sp>
      <p:pic>
        <p:nvPicPr>
          <p:cNvPr id="4" name="Image 0" descr="preencoded.png"/>
          <p:cNvPicPr>
            <a:picLocks noChangeAspect="1"/>
          </p:cNvPicPr>
          <p:nvPr/>
        </p:nvPicPr>
        <p:blipFill>
          <a:blip r:embed="rId3"/>
          <a:stretch>
            <a:fillRect/>
          </a:stretch>
        </p:blipFill>
        <p:spPr>
          <a:xfrm>
            <a:off x="837724" y="2560439"/>
            <a:ext cx="718066" cy="718066"/>
          </a:xfrm>
          <a:prstGeom prst="rect">
            <a:avLst/>
          </a:prstGeom>
        </p:spPr>
      </p:pic>
      <p:sp>
        <p:nvSpPr>
          <p:cNvPr id="5" name="Text 2"/>
          <p:cNvSpPr/>
          <p:nvPr/>
        </p:nvSpPr>
        <p:spPr>
          <a:xfrm>
            <a:off x="1854994" y="27623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Python &amp; ML Libraries</a:t>
            </a:r>
            <a:endParaRPr lang="en-US" sz="2200" dirty="0"/>
          </a:p>
        </p:txBody>
      </p:sp>
      <p:sp>
        <p:nvSpPr>
          <p:cNvPr id="6" name="Text 3"/>
          <p:cNvSpPr/>
          <p:nvPr/>
        </p:nvSpPr>
        <p:spPr>
          <a:xfrm>
            <a:off x="1854994" y="3257907"/>
            <a:ext cx="5310545"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Core programming with TensorFlow, DeepFace, and OpenVINO for AI processing.</a:t>
            </a:r>
            <a:endParaRPr lang="en-US" sz="1850" dirty="0"/>
          </a:p>
        </p:txBody>
      </p:sp>
      <p:pic>
        <p:nvPicPr>
          <p:cNvPr id="7" name="Image 1" descr="preencoded.png"/>
          <p:cNvPicPr>
            <a:picLocks noChangeAspect="1"/>
          </p:cNvPicPr>
          <p:nvPr/>
        </p:nvPicPr>
        <p:blipFill>
          <a:blip r:embed="rId4"/>
          <a:stretch>
            <a:fillRect/>
          </a:stretch>
        </p:blipFill>
        <p:spPr>
          <a:xfrm>
            <a:off x="7464743" y="2560439"/>
            <a:ext cx="718066" cy="718066"/>
          </a:xfrm>
          <a:prstGeom prst="rect">
            <a:avLst/>
          </a:prstGeom>
        </p:spPr>
      </p:pic>
      <p:sp>
        <p:nvSpPr>
          <p:cNvPr id="8" name="Text 4"/>
          <p:cNvSpPr/>
          <p:nvPr/>
        </p:nvSpPr>
        <p:spPr>
          <a:xfrm>
            <a:off x="8482013" y="27623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Streamlit &amp; APIs</a:t>
            </a:r>
            <a:endParaRPr lang="en-US" sz="2200" dirty="0"/>
          </a:p>
        </p:txBody>
      </p:sp>
      <p:sp>
        <p:nvSpPr>
          <p:cNvPr id="9" name="Text 5"/>
          <p:cNvSpPr/>
          <p:nvPr/>
        </p:nvSpPr>
        <p:spPr>
          <a:xfrm>
            <a:off x="8482013" y="3257907"/>
            <a:ext cx="5310664"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Streamlit for interactive frontend, integrated with OpenAI and YouTube APIs for dynamic content.</a:t>
            </a:r>
            <a:endParaRPr lang="en-US" sz="1850" dirty="0"/>
          </a:p>
        </p:txBody>
      </p:sp>
      <p:pic>
        <p:nvPicPr>
          <p:cNvPr id="10" name="Image 2" descr="preencoded.png"/>
          <p:cNvPicPr>
            <a:picLocks noChangeAspect="1"/>
          </p:cNvPicPr>
          <p:nvPr/>
        </p:nvPicPr>
        <p:blipFill>
          <a:blip r:embed="rId5"/>
          <a:stretch>
            <a:fillRect/>
          </a:stretch>
        </p:blipFill>
        <p:spPr>
          <a:xfrm>
            <a:off x="837724" y="5005388"/>
            <a:ext cx="718066" cy="718066"/>
          </a:xfrm>
          <a:prstGeom prst="rect">
            <a:avLst/>
          </a:prstGeom>
        </p:spPr>
      </p:pic>
      <p:sp>
        <p:nvSpPr>
          <p:cNvPr id="11" name="Text 6"/>
          <p:cNvSpPr/>
          <p:nvPr/>
        </p:nvSpPr>
        <p:spPr>
          <a:xfrm>
            <a:off x="1854994" y="52073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Backend &amp; Databases</a:t>
            </a:r>
            <a:endParaRPr lang="en-US" sz="2200" dirty="0"/>
          </a:p>
        </p:txBody>
      </p:sp>
      <p:sp>
        <p:nvSpPr>
          <p:cNvPr id="12" name="Text 7"/>
          <p:cNvSpPr/>
          <p:nvPr/>
        </p:nvSpPr>
        <p:spPr>
          <a:xfrm>
            <a:off x="1854994" y="5702856"/>
            <a:ext cx="5310545"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Robust backend infrastructure ensuring seamless data flow and storage for emotional logs.</a:t>
            </a:r>
            <a:endParaRPr lang="en-US" sz="1850" dirty="0"/>
          </a:p>
        </p:txBody>
      </p:sp>
      <p:pic>
        <p:nvPicPr>
          <p:cNvPr id="13" name="Image 3" descr="preencoded.png"/>
          <p:cNvPicPr>
            <a:picLocks noChangeAspect="1"/>
          </p:cNvPicPr>
          <p:nvPr/>
        </p:nvPicPr>
        <p:blipFill>
          <a:blip r:embed="rId6"/>
          <a:stretch>
            <a:fillRect/>
          </a:stretch>
        </p:blipFill>
        <p:spPr>
          <a:xfrm>
            <a:off x="7464743" y="5005388"/>
            <a:ext cx="718066" cy="718066"/>
          </a:xfrm>
          <a:prstGeom prst="rect">
            <a:avLst/>
          </a:prstGeom>
        </p:spPr>
      </p:pic>
      <p:sp>
        <p:nvSpPr>
          <p:cNvPr id="14" name="Text 8"/>
          <p:cNvSpPr/>
          <p:nvPr/>
        </p:nvSpPr>
        <p:spPr>
          <a:xfrm>
            <a:off x="8482013" y="52073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Visualization Tools</a:t>
            </a:r>
            <a:endParaRPr lang="en-US" sz="2200" dirty="0"/>
          </a:p>
        </p:txBody>
      </p:sp>
      <p:sp>
        <p:nvSpPr>
          <p:cNvPr id="15" name="Text 9"/>
          <p:cNvSpPr/>
          <p:nvPr/>
        </p:nvSpPr>
        <p:spPr>
          <a:xfrm>
            <a:off x="8482013" y="5702856"/>
            <a:ext cx="5310664"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Advanced libraries for generating intuitive charts and graphs of emotion trends.</a:t>
            </a:r>
            <a:endParaRPr lang="en-US" sz="1850" dirty="0"/>
          </a:p>
        </p:txBody>
      </p:sp>
      <p:sp>
        <p:nvSpPr>
          <p:cNvPr id="16" name="Text 10"/>
          <p:cNvSpPr/>
          <p:nvPr/>
        </p:nvSpPr>
        <p:spPr>
          <a:xfrm>
            <a:off x="837724" y="712112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stack ensures high performance, scalability, and seamless integration for a comprehensive learning assistant.</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1193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System Overview</a:t>
            </a:r>
            <a:endParaRPr lang="en-US" sz="4400" dirty="0"/>
          </a:p>
        </p:txBody>
      </p:sp>
      <p:sp>
        <p:nvSpPr>
          <p:cNvPr id="3" name="Text 1"/>
          <p:cNvSpPr/>
          <p:nvPr/>
        </p:nvSpPr>
        <p:spPr>
          <a:xfrm>
            <a:off x="837724" y="227492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ESLA processes real-time audio and video inputs, leveraging AI models to generate insights and practical recommendations for educators.</a:t>
            </a:r>
            <a:endParaRPr lang="en-US" sz="1850" dirty="0"/>
          </a:p>
        </p:txBody>
      </p:sp>
      <p:pic>
        <p:nvPicPr>
          <p:cNvPr id="4" name="Image 0" descr="preencoded.png"/>
          <p:cNvPicPr>
            <a:picLocks noChangeAspect="1"/>
          </p:cNvPicPr>
          <p:nvPr/>
        </p:nvPicPr>
        <p:blipFill>
          <a:blip r:embed="rId3"/>
          <a:stretch>
            <a:fillRect/>
          </a:stretch>
        </p:blipFill>
        <p:spPr>
          <a:xfrm>
            <a:off x="837724" y="3510898"/>
            <a:ext cx="8673941" cy="37074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468" y="549354"/>
            <a:ext cx="4688919" cy="586026"/>
          </a:xfrm>
          <a:prstGeom prst="rect">
            <a:avLst/>
          </a:prstGeom>
          <a:noFill/>
          <a:ln/>
        </p:spPr>
        <p:txBody>
          <a:bodyPr wrap="none" lIns="0" tIns="0" rIns="0" bIns="0" rtlCol="0" anchor="t"/>
          <a:lstStyle/>
          <a:p>
            <a:pPr marL="0" indent="0" algn="l">
              <a:lnSpc>
                <a:spcPts val="4600"/>
              </a:lnSpc>
              <a:buNone/>
            </a:pPr>
            <a:r>
              <a:rPr lang="en-US" sz="3650" dirty="0">
                <a:solidFill>
                  <a:srgbClr val="FFFFFF"/>
                </a:solidFill>
                <a:latin typeface="Kanit" pitchFamily="34" charset="0"/>
                <a:ea typeface="Kanit" pitchFamily="34" charset="-122"/>
                <a:cs typeface="Kanit" pitchFamily="34" charset="-120"/>
              </a:rPr>
              <a:t>Key Features</a:t>
            </a:r>
            <a:endParaRPr lang="en-US" sz="3650" dirty="0"/>
          </a:p>
        </p:txBody>
      </p:sp>
      <p:sp>
        <p:nvSpPr>
          <p:cNvPr id="3" name="Shape 1"/>
          <p:cNvSpPr/>
          <p:nvPr/>
        </p:nvSpPr>
        <p:spPr>
          <a:xfrm>
            <a:off x="697468" y="1533882"/>
            <a:ext cx="797123" cy="1195626"/>
          </a:xfrm>
          <a:prstGeom prst="roundRect">
            <a:avLst>
              <a:gd name="adj" fmla="val 360003"/>
            </a:avLst>
          </a:prstGeom>
          <a:solidFill>
            <a:srgbClr val="2F2B54"/>
          </a:solidFill>
          <a:ln/>
        </p:spPr>
      </p:sp>
      <p:pic>
        <p:nvPicPr>
          <p:cNvPr id="4" name="Image 0" descr="preencoded.png"/>
          <p:cNvPicPr>
            <a:picLocks noChangeAspect="1"/>
          </p:cNvPicPr>
          <p:nvPr/>
        </p:nvPicPr>
        <p:blipFill>
          <a:blip r:embed="rId3"/>
          <a:stretch>
            <a:fillRect/>
          </a:stretch>
        </p:blipFill>
        <p:spPr>
          <a:xfrm>
            <a:off x="946547" y="1944886"/>
            <a:ext cx="298847" cy="373618"/>
          </a:xfrm>
          <a:prstGeom prst="rect">
            <a:avLst/>
          </a:prstGeom>
        </p:spPr>
      </p:pic>
      <p:sp>
        <p:nvSpPr>
          <p:cNvPr id="5" name="Text 2"/>
          <p:cNvSpPr/>
          <p:nvPr/>
        </p:nvSpPr>
        <p:spPr>
          <a:xfrm>
            <a:off x="1693783" y="1733074"/>
            <a:ext cx="2440186"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Live Emotion Detection</a:t>
            </a:r>
            <a:endParaRPr lang="en-US" sz="1800" dirty="0"/>
          </a:p>
        </p:txBody>
      </p:sp>
      <p:sp>
        <p:nvSpPr>
          <p:cNvPr id="6" name="Text 3"/>
          <p:cNvSpPr/>
          <p:nvPr/>
        </p:nvSpPr>
        <p:spPr>
          <a:xfrm>
            <a:off x="1693783" y="2145625"/>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Real-time analysis of facial expressions and voice nuances to identify student emotions.</a:t>
            </a:r>
            <a:endParaRPr lang="en-US" sz="1550" dirty="0"/>
          </a:p>
        </p:txBody>
      </p:sp>
      <p:sp>
        <p:nvSpPr>
          <p:cNvPr id="7" name="Shape 4"/>
          <p:cNvSpPr/>
          <p:nvPr/>
        </p:nvSpPr>
        <p:spPr>
          <a:xfrm>
            <a:off x="697468" y="2878931"/>
            <a:ext cx="797123" cy="1195626"/>
          </a:xfrm>
          <a:prstGeom prst="roundRect">
            <a:avLst>
              <a:gd name="adj" fmla="val 360003"/>
            </a:avLst>
          </a:prstGeom>
          <a:solidFill>
            <a:srgbClr val="2F2B54"/>
          </a:solidFill>
          <a:ln/>
        </p:spPr>
      </p:sp>
      <p:pic>
        <p:nvPicPr>
          <p:cNvPr id="8" name="Image 1" descr="preencoded.png"/>
          <p:cNvPicPr>
            <a:picLocks noChangeAspect="1"/>
          </p:cNvPicPr>
          <p:nvPr/>
        </p:nvPicPr>
        <p:blipFill>
          <a:blip r:embed="rId4"/>
          <a:stretch>
            <a:fillRect/>
          </a:stretch>
        </p:blipFill>
        <p:spPr>
          <a:xfrm>
            <a:off x="946547" y="3289935"/>
            <a:ext cx="298847" cy="373618"/>
          </a:xfrm>
          <a:prstGeom prst="rect">
            <a:avLst/>
          </a:prstGeom>
        </p:spPr>
      </p:pic>
      <p:sp>
        <p:nvSpPr>
          <p:cNvPr id="9" name="Text 5"/>
          <p:cNvSpPr/>
          <p:nvPr/>
        </p:nvSpPr>
        <p:spPr>
          <a:xfrm>
            <a:off x="1693783" y="3078123"/>
            <a:ext cx="3429714"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AI-Powered Activity Suggestions</a:t>
            </a:r>
            <a:endParaRPr lang="en-US" sz="1800" dirty="0"/>
          </a:p>
        </p:txBody>
      </p:sp>
      <p:sp>
        <p:nvSpPr>
          <p:cNvPr id="10" name="Text 6"/>
          <p:cNvSpPr/>
          <p:nvPr/>
        </p:nvSpPr>
        <p:spPr>
          <a:xfrm>
            <a:off x="1693783" y="3490674"/>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Intelligent recommendations for interactive activities based on detected emotional states, powered by OpenAI.</a:t>
            </a:r>
            <a:endParaRPr lang="en-US" sz="1550" dirty="0"/>
          </a:p>
        </p:txBody>
      </p:sp>
      <p:sp>
        <p:nvSpPr>
          <p:cNvPr id="11" name="Shape 7"/>
          <p:cNvSpPr/>
          <p:nvPr/>
        </p:nvSpPr>
        <p:spPr>
          <a:xfrm>
            <a:off x="697468" y="4223980"/>
            <a:ext cx="797123" cy="1568172"/>
          </a:xfrm>
          <a:prstGeom prst="roundRect">
            <a:avLst>
              <a:gd name="adj" fmla="val 360003"/>
            </a:avLst>
          </a:prstGeom>
          <a:solidFill>
            <a:srgbClr val="2F2B54"/>
          </a:solidFill>
          <a:ln/>
        </p:spPr>
      </p:sp>
      <p:pic>
        <p:nvPicPr>
          <p:cNvPr id="12" name="Image 2" descr="preencoded.png"/>
          <p:cNvPicPr>
            <a:picLocks noChangeAspect="1"/>
          </p:cNvPicPr>
          <p:nvPr/>
        </p:nvPicPr>
        <p:blipFill>
          <a:blip r:embed="rId5"/>
          <a:stretch>
            <a:fillRect/>
          </a:stretch>
        </p:blipFill>
        <p:spPr>
          <a:xfrm>
            <a:off x="946547" y="4821198"/>
            <a:ext cx="298847" cy="373618"/>
          </a:xfrm>
          <a:prstGeom prst="rect">
            <a:avLst/>
          </a:prstGeom>
        </p:spPr>
      </p:pic>
      <p:sp>
        <p:nvSpPr>
          <p:cNvPr id="13" name="Text 8"/>
          <p:cNvSpPr/>
          <p:nvPr/>
        </p:nvSpPr>
        <p:spPr>
          <a:xfrm>
            <a:off x="1693783" y="4423172"/>
            <a:ext cx="3596759"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YouTube Video Recommendations</a:t>
            </a:r>
            <a:endParaRPr lang="en-US" sz="1800" dirty="0"/>
          </a:p>
        </p:txBody>
      </p:sp>
      <p:sp>
        <p:nvSpPr>
          <p:cNvPr id="14" name="Text 9"/>
          <p:cNvSpPr/>
          <p:nvPr/>
        </p:nvSpPr>
        <p:spPr>
          <a:xfrm>
            <a:off x="1693783" y="4835723"/>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Curated video suggestions to complement lessons and maintain student engagement, integrated via YouTube API.</a:t>
            </a:r>
            <a:endParaRPr lang="en-US" sz="1550" dirty="0"/>
          </a:p>
        </p:txBody>
      </p:sp>
      <p:sp>
        <p:nvSpPr>
          <p:cNvPr id="15" name="Text 10"/>
          <p:cNvSpPr/>
          <p:nvPr/>
        </p:nvSpPr>
        <p:spPr>
          <a:xfrm>
            <a:off x="1693783" y="5274112"/>
            <a:ext cx="12239149" cy="318849"/>
          </a:xfrm>
          <a:prstGeom prst="rect">
            <a:avLst/>
          </a:prstGeom>
          <a:noFill/>
          <a:ln/>
        </p:spPr>
        <p:txBody>
          <a:bodyPr wrap="none" lIns="0" tIns="0" rIns="0" bIns="0" rtlCol="0" anchor="t"/>
          <a:lstStyle/>
          <a:p>
            <a:pPr marL="0" indent="0" algn="l">
              <a:lnSpc>
                <a:spcPts val="2500"/>
              </a:lnSpc>
              <a:buNone/>
            </a:pPr>
            <a:endParaRPr lang="en-US" sz="1550" dirty="0"/>
          </a:p>
        </p:txBody>
      </p:sp>
      <p:sp>
        <p:nvSpPr>
          <p:cNvPr id="16" name="Shape 11"/>
          <p:cNvSpPr/>
          <p:nvPr/>
        </p:nvSpPr>
        <p:spPr>
          <a:xfrm>
            <a:off x="697468" y="5941576"/>
            <a:ext cx="797123" cy="1195626"/>
          </a:xfrm>
          <a:prstGeom prst="roundRect">
            <a:avLst>
              <a:gd name="adj" fmla="val 360003"/>
            </a:avLst>
          </a:prstGeom>
          <a:solidFill>
            <a:srgbClr val="2F2B54"/>
          </a:solidFill>
          <a:ln/>
        </p:spPr>
      </p:sp>
      <p:pic>
        <p:nvPicPr>
          <p:cNvPr id="17" name="Image 3" descr="preencoded.png"/>
          <p:cNvPicPr>
            <a:picLocks noChangeAspect="1"/>
          </p:cNvPicPr>
          <p:nvPr/>
        </p:nvPicPr>
        <p:blipFill>
          <a:blip r:embed="rId6"/>
          <a:stretch>
            <a:fillRect/>
          </a:stretch>
        </p:blipFill>
        <p:spPr>
          <a:xfrm>
            <a:off x="946547" y="6352580"/>
            <a:ext cx="298847" cy="373618"/>
          </a:xfrm>
          <a:prstGeom prst="rect">
            <a:avLst/>
          </a:prstGeom>
        </p:spPr>
      </p:pic>
      <p:sp>
        <p:nvSpPr>
          <p:cNvPr id="18" name="Text 12"/>
          <p:cNvSpPr/>
          <p:nvPr/>
        </p:nvSpPr>
        <p:spPr>
          <a:xfrm>
            <a:off x="1693783" y="6140768"/>
            <a:ext cx="2822377"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Comprehensive Dashboard</a:t>
            </a:r>
            <a:endParaRPr lang="en-US" sz="1800" dirty="0"/>
          </a:p>
        </p:txBody>
      </p:sp>
      <p:sp>
        <p:nvSpPr>
          <p:cNvPr id="19" name="Text 13"/>
          <p:cNvSpPr/>
          <p:nvPr/>
        </p:nvSpPr>
        <p:spPr>
          <a:xfrm>
            <a:off x="1693783" y="6553319"/>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 centralized hub displaying real-time emotion logs, historical trends, and summary analytics for educators.</a:t>
            </a:r>
            <a:endParaRPr lang="en-US" sz="1550" dirty="0"/>
          </a:p>
        </p:txBody>
      </p:sp>
      <p:sp>
        <p:nvSpPr>
          <p:cNvPr id="20" name="Text 14"/>
          <p:cNvSpPr/>
          <p:nvPr/>
        </p:nvSpPr>
        <p:spPr>
          <a:xfrm>
            <a:off x="697468" y="7361277"/>
            <a:ext cx="13235464"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These features combine to create a dynamic and responsive learning environment.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044" y="575548"/>
            <a:ext cx="4914662" cy="614363"/>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Kanit" pitchFamily="34" charset="0"/>
                <a:ea typeface="Kanit" pitchFamily="34" charset="-122"/>
                <a:cs typeface="Kanit" pitchFamily="34" charset="-120"/>
              </a:rPr>
              <a:t>Models &amp; Datasets</a:t>
            </a:r>
            <a:endParaRPr lang="en-US" sz="3850" dirty="0"/>
          </a:p>
        </p:txBody>
      </p:sp>
      <p:sp>
        <p:nvSpPr>
          <p:cNvPr id="3" name="Text 1"/>
          <p:cNvSpPr/>
          <p:nvPr/>
        </p:nvSpPr>
        <p:spPr>
          <a:xfrm>
            <a:off x="731044" y="1607582"/>
            <a:ext cx="13168313" cy="334089"/>
          </a:xfrm>
          <a:prstGeom prst="rect">
            <a:avLst/>
          </a:prstGeom>
          <a:noFill/>
          <a:ln/>
        </p:spPr>
        <p:txBody>
          <a:bodyPr wrap="non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ESLA utilizes advanced machine learning models trained on specialized datasets:</a:t>
            </a:r>
            <a:endParaRPr lang="en-US" sz="1600" dirty="0"/>
          </a:p>
        </p:txBody>
      </p:sp>
      <p:sp>
        <p:nvSpPr>
          <p:cNvPr id="4" name="Text 2"/>
          <p:cNvSpPr/>
          <p:nvPr/>
        </p:nvSpPr>
        <p:spPr>
          <a:xfrm>
            <a:off x="731044" y="2385417"/>
            <a:ext cx="3603665"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Facial Emotion Recognition</a:t>
            </a:r>
            <a:endParaRPr lang="en-US" sz="2300" dirty="0"/>
          </a:p>
        </p:txBody>
      </p:sp>
      <p:sp>
        <p:nvSpPr>
          <p:cNvPr id="5" name="Text 3"/>
          <p:cNvSpPr/>
          <p:nvPr/>
        </p:nvSpPr>
        <p:spPr>
          <a:xfrm>
            <a:off x="731044" y="2962870"/>
            <a:ext cx="6329363" cy="334089"/>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Model:</a:t>
            </a:r>
            <a:r>
              <a:rPr lang="en-US" sz="1600" dirty="0">
                <a:solidFill>
                  <a:srgbClr val="D9E1FF"/>
                </a:solidFill>
                <a:latin typeface="Martel Sans Light" pitchFamily="34" charset="0"/>
                <a:ea typeface="Martel Sans Light" pitchFamily="34" charset="-122"/>
                <a:cs typeface="Martel Sans Light" pitchFamily="34" charset="-120"/>
              </a:rPr>
              <a:t> DeepFace, optimized with TensorFlow</a:t>
            </a:r>
            <a:endParaRPr lang="en-US" sz="1600" dirty="0"/>
          </a:p>
        </p:txBody>
      </p:sp>
      <p:sp>
        <p:nvSpPr>
          <p:cNvPr id="6" name="Text 4"/>
          <p:cNvSpPr/>
          <p:nvPr/>
        </p:nvSpPr>
        <p:spPr>
          <a:xfrm>
            <a:off x="731044" y="3370064"/>
            <a:ext cx="6329363" cy="334089"/>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Dataset:</a:t>
            </a:r>
            <a:r>
              <a:rPr lang="en-US" sz="1600" dirty="0">
                <a:solidFill>
                  <a:srgbClr val="D9E1FF"/>
                </a:solidFill>
                <a:latin typeface="Martel Sans Light" pitchFamily="34" charset="0"/>
                <a:ea typeface="Martel Sans Light" pitchFamily="34" charset="-122"/>
                <a:cs typeface="Martel Sans Light" pitchFamily="34" charset="-120"/>
              </a:rPr>
              <a:t> FER-2013 (Facial Expression Recognition dataset)</a:t>
            </a:r>
            <a:endParaRPr lang="en-US" sz="1600" dirty="0"/>
          </a:p>
        </p:txBody>
      </p:sp>
      <p:sp>
        <p:nvSpPr>
          <p:cNvPr id="7" name="Text 5"/>
          <p:cNvSpPr/>
          <p:nvPr/>
        </p:nvSpPr>
        <p:spPr>
          <a:xfrm>
            <a:off x="731044" y="3777258"/>
            <a:ext cx="6329363" cy="100226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Accuracy:</a:t>
            </a:r>
            <a:r>
              <a:rPr lang="en-US" sz="1600" dirty="0">
                <a:solidFill>
                  <a:srgbClr val="D9E1FF"/>
                </a:solidFill>
                <a:latin typeface="Martel Sans Light" pitchFamily="34" charset="0"/>
                <a:ea typeface="Martel Sans Light" pitchFamily="34" charset="-122"/>
                <a:cs typeface="Martel Sans Light" pitchFamily="34" charset="-120"/>
              </a:rPr>
              <a:t> Achieved 91% accuracy in recognizing seven universal emotions (anger, disgust, fear, happiness, sadness, surprise, neutral).</a:t>
            </a:r>
            <a:endParaRPr lang="en-US" sz="1600" dirty="0"/>
          </a:p>
        </p:txBody>
      </p:sp>
      <p:sp>
        <p:nvSpPr>
          <p:cNvPr id="8" name="Text 6"/>
          <p:cNvSpPr/>
          <p:nvPr/>
        </p:nvSpPr>
        <p:spPr>
          <a:xfrm>
            <a:off x="7577614" y="2385417"/>
            <a:ext cx="3563898"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Voice Emotion Recognition</a:t>
            </a:r>
            <a:endParaRPr lang="en-US" sz="2300" dirty="0"/>
          </a:p>
        </p:txBody>
      </p:sp>
      <p:sp>
        <p:nvSpPr>
          <p:cNvPr id="9" name="Text 7"/>
          <p:cNvSpPr/>
          <p:nvPr/>
        </p:nvSpPr>
        <p:spPr>
          <a:xfrm>
            <a:off x="7577614" y="2962870"/>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Model:</a:t>
            </a:r>
            <a:r>
              <a:rPr lang="en-US" sz="1600" dirty="0">
                <a:solidFill>
                  <a:srgbClr val="D9E1FF"/>
                </a:solidFill>
                <a:latin typeface="Martel Sans Light" pitchFamily="34" charset="0"/>
                <a:ea typeface="Martel Sans Light" pitchFamily="34" charset="-122"/>
                <a:cs typeface="Martel Sans Light" pitchFamily="34" charset="-120"/>
              </a:rPr>
              <a:t> Custom CNN with MFCC (Mel-frequency cepstral coefficients) features</a:t>
            </a:r>
            <a:endParaRPr lang="en-US" sz="1600" dirty="0"/>
          </a:p>
        </p:txBody>
      </p:sp>
      <p:sp>
        <p:nvSpPr>
          <p:cNvPr id="10" name="Text 8"/>
          <p:cNvSpPr/>
          <p:nvPr/>
        </p:nvSpPr>
        <p:spPr>
          <a:xfrm>
            <a:off x="7577614" y="3704153"/>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Dataset:</a:t>
            </a:r>
            <a:r>
              <a:rPr lang="en-US" sz="1600" dirty="0">
                <a:solidFill>
                  <a:srgbClr val="D9E1FF"/>
                </a:solidFill>
                <a:latin typeface="Martel Sans Light" pitchFamily="34" charset="0"/>
                <a:ea typeface="Martel Sans Light" pitchFamily="34" charset="-122"/>
                <a:cs typeface="Martel Sans Light" pitchFamily="34" charset="-120"/>
              </a:rPr>
              <a:t> RAVDESS (Ryerson Audio-Visual Database of Emotional Speech and Song)</a:t>
            </a:r>
            <a:endParaRPr lang="en-US" sz="1600" dirty="0"/>
          </a:p>
        </p:txBody>
      </p:sp>
      <p:sp>
        <p:nvSpPr>
          <p:cNvPr id="11" name="Text 9"/>
          <p:cNvSpPr/>
          <p:nvPr/>
        </p:nvSpPr>
        <p:spPr>
          <a:xfrm>
            <a:off x="7577614" y="4445437"/>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Accuracy:</a:t>
            </a:r>
            <a:r>
              <a:rPr lang="en-US" sz="1600" dirty="0">
                <a:solidFill>
                  <a:srgbClr val="D9E1FF"/>
                </a:solidFill>
                <a:latin typeface="Martel Sans Light" pitchFamily="34" charset="0"/>
                <a:ea typeface="Martel Sans Light" pitchFamily="34" charset="-122"/>
                <a:cs typeface="Martel Sans Light" pitchFamily="34" charset="-120"/>
              </a:rPr>
              <a:t> Achieved 88% accuracy in identifying emotions from speech.</a:t>
            </a:r>
            <a:endParaRPr lang="en-US" sz="1600" dirty="0"/>
          </a:p>
        </p:txBody>
      </p:sp>
      <p:sp>
        <p:nvSpPr>
          <p:cNvPr id="12" name="Text 10"/>
          <p:cNvSpPr/>
          <p:nvPr/>
        </p:nvSpPr>
        <p:spPr>
          <a:xfrm>
            <a:off x="1044297" y="5734883"/>
            <a:ext cx="5045869"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Sensor Fusion for Enhanced Reliability</a:t>
            </a:r>
            <a:endParaRPr lang="en-US" sz="2300" dirty="0"/>
          </a:p>
        </p:txBody>
      </p:sp>
      <p:sp>
        <p:nvSpPr>
          <p:cNvPr id="13" name="Text 11"/>
          <p:cNvSpPr/>
          <p:nvPr/>
        </p:nvSpPr>
        <p:spPr>
          <a:xfrm>
            <a:off x="1044297" y="6416754"/>
            <a:ext cx="12855059" cy="10022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ESLA employs a weighted fusion algorithm combining insights from both facial and voice models. This approach significantly enhances the overall reliability and robustness of emotion detection, providing more accurate and nuanced understanding of student states.</a:t>
            </a:r>
            <a:endParaRPr lang="en-US" sz="1600" dirty="0"/>
          </a:p>
        </p:txBody>
      </p:sp>
      <p:sp>
        <p:nvSpPr>
          <p:cNvPr id="14" name="Shape 12"/>
          <p:cNvSpPr/>
          <p:nvPr/>
        </p:nvSpPr>
        <p:spPr>
          <a:xfrm>
            <a:off x="731044" y="5421630"/>
            <a:ext cx="22860" cy="2232303"/>
          </a:xfrm>
          <a:prstGeom prst="rect">
            <a:avLst/>
          </a:prstGeom>
          <a:solidFill>
            <a:srgbClr val="FD505F"/>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2079" y="347305"/>
            <a:ext cx="4269700" cy="371475"/>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Dashboard &amp; Recommendations</a:t>
            </a:r>
            <a:endParaRPr lang="en-US" sz="2300" dirty="0"/>
          </a:p>
        </p:txBody>
      </p:sp>
      <p:sp>
        <p:nvSpPr>
          <p:cNvPr id="3" name="Text 1"/>
          <p:cNvSpPr/>
          <p:nvPr/>
        </p:nvSpPr>
        <p:spPr>
          <a:xfrm>
            <a:off x="442079" y="1034534"/>
            <a:ext cx="2079069" cy="185738"/>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Emotion Distribution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endParaRPr lang="en-US" sz="1150" dirty="0"/>
          </a:p>
        </p:txBody>
      </p:sp>
      <p:pic>
        <p:nvPicPr>
          <p:cNvPr id="4" name="Image 0" descr="preencoded.png"/>
          <p:cNvPicPr>
            <a:picLocks noChangeAspect="1"/>
          </p:cNvPicPr>
          <p:nvPr/>
        </p:nvPicPr>
        <p:blipFill>
          <a:blip r:embed="rId3"/>
          <a:stretch>
            <a:fillRect/>
          </a:stretch>
        </p:blipFill>
        <p:spPr>
          <a:xfrm>
            <a:off x="442079" y="1362313"/>
            <a:ext cx="6719054" cy="6519982"/>
          </a:xfrm>
          <a:prstGeom prst="rect">
            <a:avLst/>
          </a:prstGeom>
        </p:spPr>
      </p:pic>
      <p:sp>
        <p:nvSpPr>
          <p:cNvPr id="6" name="Text 2"/>
          <p:cNvSpPr/>
          <p:nvPr/>
        </p:nvSpPr>
        <p:spPr>
          <a:xfrm>
            <a:off x="7476887" y="1034534"/>
            <a:ext cx="1701403" cy="185738"/>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Activity Suggestion Panel</a:t>
            </a:r>
            <a:endParaRPr lang="en-US" sz="1150" dirty="0"/>
          </a:p>
        </p:txBody>
      </p:sp>
      <p:sp>
        <p:nvSpPr>
          <p:cNvPr id="8" name="Text 3"/>
          <p:cNvSpPr/>
          <p:nvPr/>
        </p:nvSpPr>
        <p:spPr>
          <a:xfrm>
            <a:off x="7476887" y="4856560"/>
            <a:ext cx="1513403" cy="469820"/>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Emotion Logs &amp; Trends</a:t>
            </a:r>
            <a:endParaRPr lang="en-US" sz="1150" dirty="0"/>
          </a:p>
        </p:txBody>
      </p:sp>
      <p:sp>
        <p:nvSpPr>
          <p:cNvPr id="10" name="Text 4"/>
          <p:cNvSpPr/>
          <p:nvPr/>
        </p:nvSpPr>
        <p:spPr>
          <a:xfrm>
            <a:off x="7476887" y="6310074"/>
            <a:ext cx="6719054" cy="202049"/>
          </a:xfrm>
          <a:prstGeom prst="rect">
            <a:avLst/>
          </a:prstGeom>
          <a:noFill/>
          <a:ln/>
        </p:spPr>
        <p:txBody>
          <a:bodyPr wrap="none" lIns="0" tIns="0" rIns="0" bIns="0" rtlCol="0" anchor="t"/>
          <a:lstStyle/>
          <a:p>
            <a:pPr marL="0" indent="0" algn="l">
              <a:lnSpc>
                <a:spcPts val="1550"/>
              </a:lnSpc>
              <a:buNone/>
            </a:pPr>
            <a:endParaRPr lang="en-US" sz="950" dirty="0"/>
          </a:p>
        </p:txBody>
      </p:sp>
      <p:sp>
        <p:nvSpPr>
          <p:cNvPr id="11" name="Text 5"/>
          <p:cNvSpPr/>
          <p:nvPr/>
        </p:nvSpPr>
        <p:spPr>
          <a:xfrm>
            <a:off x="442079" y="10588585"/>
            <a:ext cx="13746242" cy="202049"/>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Martel Sans Light" pitchFamily="34" charset="0"/>
                <a:ea typeface="Martel Sans Light" pitchFamily="34" charset="-122"/>
                <a:cs typeface="Martel Sans Light" pitchFamily="34" charset="-120"/>
              </a:rPr>
              <a:t>The intuitive dashboard provides educators with actionable insights and intelligent recommendations to adapt their teaching in real-time.</a:t>
            </a:r>
            <a:endParaRPr lang="en-US" sz="950" dirty="0"/>
          </a:p>
        </p:txBody>
      </p:sp>
      <p:pic>
        <p:nvPicPr>
          <p:cNvPr id="13" name="Picture 12">
            <a:extLst>
              <a:ext uri="{FF2B5EF4-FFF2-40B4-BE49-F238E27FC236}">
                <a16:creationId xmlns:a16="http://schemas.microsoft.com/office/drawing/2014/main" id="{B834EA4A-49E3-2614-374D-3D455A3CF00D}"/>
              </a:ext>
            </a:extLst>
          </p:cNvPr>
          <p:cNvPicPr>
            <a:picLocks noChangeAspect="1"/>
          </p:cNvPicPr>
          <p:nvPr/>
        </p:nvPicPr>
        <p:blipFill>
          <a:blip r:embed="rId4"/>
          <a:stretch>
            <a:fillRect/>
          </a:stretch>
        </p:blipFill>
        <p:spPr>
          <a:xfrm>
            <a:off x="7476887" y="1415177"/>
            <a:ext cx="6096000" cy="3380185"/>
          </a:xfrm>
          <a:prstGeom prst="rect">
            <a:avLst/>
          </a:prstGeom>
        </p:spPr>
      </p:pic>
      <p:pic>
        <p:nvPicPr>
          <p:cNvPr id="17" name="Picture 16">
            <a:extLst>
              <a:ext uri="{FF2B5EF4-FFF2-40B4-BE49-F238E27FC236}">
                <a16:creationId xmlns:a16="http://schemas.microsoft.com/office/drawing/2014/main" id="{FFA2C826-7439-909F-4964-2F5DEF2EED38}"/>
              </a:ext>
            </a:extLst>
          </p:cNvPr>
          <p:cNvPicPr>
            <a:picLocks noChangeAspect="1"/>
          </p:cNvPicPr>
          <p:nvPr/>
        </p:nvPicPr>
        <p:blipFill>
          <a:blip r:embed="rId5"/>
          <a:stretch>
            <a:fillRect/>
          </a:stretch>
        </p:blipFill>
        <p:spPr>
          <a:xfrm>
            <a:off x="7476887" y="5174166"/>
            <a:ext cx="6096001" cy="28585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746</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Martel Sans Light</vt:lpstr>
      <vt:lpstr>Arial</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ishtasharma993@gmail.com</cp:lastModifiedBy>
  <cp:revision>2</cp:revision>
  <dcterms:created xsi:type="dcterms:W3CDTF">2025-07-11T10:53:39Z</dcterms:created>
  <dcterms:modified xsi:type="dcterms:W3CDTF">2025-07-11T13:11:05Z</dcterms:modified>
</cp:coreProperties>
</file>